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45"/>
  </p:notesMasterIdLst>
  <p:handoutMasterIdLst>
    <p:handoutMasterId r:id="rId46"/>
  </p:handoutMasterIdLst>
  <p:sldIdLst>
    <p:sldId id="281" r:id="rId5"/>
    <p:sldId id="256" r:id="rId6"/>
    <p:sldId id="282" r:id="rId7"/>
    <p:sldId id="284" r:id="rId8"/>
    <p:sldId id="283" r:id="rId9"/>
    <p:sldId id="285" r:id="rId10"/>
    <p:sldId id="286" r:id="rId11"/>
    <p:sldId id="257" r:id="rId12"/>
    <p:sldId id="295" r:id="rId13"/>
    <p:sldId id="296" r:id="rId14"/>
    <p:sldId id="260" r:id="rId15"/>
    <p:sldId id="261" r:id="rId16"/>
    <p:sldId id="262" r:id="rId17"/>
    <p:sldId id="263" r:id="rId18"/>
    <p:sldId id="264" r:id="rId19"/>
    <p:sldId id="294" r:id="rId20"/>
    <p:sldId id="265" r:id="rId21"/>
    <p:sldId id="266" r:id="rId22"/>
    <p:sldId id="267" r:id="rId23"/>
    <p:sldId id="268" r:id="rId24"/>
    <p:sldId id="269" r:id="rId25"/>
    <p:sldId id="271" r:id="rId26"/>
    <p:sldId id="272" r:id="rId27"/>
    <p:sldId id="270" r:id="rId28"/>
    <p:sldId id="273" r:id="rId29"/>
    <p:sldId id="274" r:id="rId30"/>
    <p:sldId id="275" r:id="rId31"/>
    <p:sldId id="276" r:id="rId32"/>
    <p:sldId id="277" r:id="rId33"/>
    <p:sldId id="278" r:id="rId34"/>
    <p:sldId id="279" r:id="rId35"/>
    <p:sldId id="280" r:id="rId36"/>
    <p:sldId id="293" r:id="rId37"/>
    <p:sldId id="292" r:id="rId38"/>
    <p:sldId id="289" r:id="rId39"/>
    <p:sldId id="258" r:id="rId40"/>
    <p:sldId id="287" r:id="rId41"/>
    <p:sldId id="290" r:id="rId42"/>
    <p:sldId id="291" r:id="rId43"/>
    <p:sldId id="259"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46" autoAdjust="0"/>
    <p:restoredTop sz="71328" autoAdjust="0"/>
  </p:normalViewPr>
  <p:slideViewPr>
    <p:cSldViewPr snapToGrid="0">
      <p:cViewPr varScale="1">
        <p:scale>
          <a:sx n="81" d="100"/>
          <a:sy n="81" d="100"/>
        </p:scale>
        <p:origin x="1458" y="90"/>
      </p:cViewPr>
      <p:guideLst/>
    </p:cSldViewPr>
  </p:slideViewPr>
  <p:notesTextViewPr>
    <p:cViewPr>
      <p:scale>
        <a:sx n="1" d="1"/>
        <a:sy n="1" d="1"/>
      </p:scale>
      <p:origin x="0" y="0"/>
    </p:cViewPr>
  </p:notesTextViewPr>
  <p:notesViewPr>
    <p:cSldViewPr snapToGrid="0">
      <p:cViewPr varScale="1">
        <p:scale>
          <a:sx n="60" d="100"/>
          <a:sy n="60" d="100"/>
        </p:scale>
        <p:origin x="1670" y="4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handoutMaster" Target="handoutMasters/handoutMaster1.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diagrams/_rels/data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svg"/><Relationship Id="rId1" Type="http://schemas.openxmlformats.org/officeDocument/2006/relationships/image" Target="../media/image21.png"/><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24.svg"/></Relationships>
</file>

<file path=ppt/diagrams/_rels/drawing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svg"/><Relationship Id="rId1" Type="http://schemas.openxmlformats.org/officeDocument/2006/relationships/image" Target="../media/image21.png"/><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24.svg"/></Relationships>
</file>

<file path=ppt/diagrams/colors1.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D03716A-96B7-4716-8D9C-9A6C3CF572BF}" type="doc">
      <dgm:prSet loTypeId="urn:microsoft.com/office/officeart/2018/5/layout/IconCircleLabelList" loCatId="icon" qsTypeId="urn:microsoft.com/office/officeart/2005/8/quickstyle/simple1" qsCatId="simple" csTypeId="urn:microsoft.com/office/officeart/2018/5/colors/Iconchunking_neutralbg_accent1_2" csCatId="accent1" phldr="1"/>
      <dgm:spPr/>
      <dgm:t>
        <a:bodyPr/>
        <a:lstStyle/>
        <a:p>
          <a:endParaRPr lang="en-US"/>
        </a:p>
      </dgm:t>
    </dgm:pt>
    <dgm:pt modelId="{EEA4D373-329D-4518-82D3-2B3C27C80E44}">
      <dgm:prSet/>
      <dgm:spPr/>
      <dgm:t>
        <a:bodyPr/>
        <a:lstStyle/>
        <a:p>
          <a:pPr>
            <a:defRPr cap="all"/>
          </a:pPr>
          <a:r>
            <a:rPr lang="en-US"/>
            <a:t>Itemized-Rating Scales</a:t>
          </a:r>
        </a:p>
      </dgm:t>
    </dgm:pt>
    <dgm:pt modelId="{18B7E82E-75C3-4753-BDD1-0EAEE4832D3F}" type="parTrans" cxnId="{C27E16D3-80EC-404C-BAE1-C035D180153F}">
      <dgm:prSet/>
      <dgm:spPr/>
      <dgm:t>
        <a:bodyPr/>
        <a:lstStyle/>
        <a:p>
          <a:endParaRPr lang="en-US"/>
        </a:p>
      </dgm:t>
    </dgm:pt>
    <dgm:pt modelId="{178994E1-3FA7-49D0-B149-EE2E91617128}" type="sibTrans" cxnId="{C27E16D3-80EC-404C-BAE1-C035D180153F}">
      <dgm:prSet/>
      <dgm:spPr/>
      <dgm:t>
        <a:bodyPr/>
        <a:lstStyle/>
        <a:p>
          <a:endParaRPr lang="en-US"/>
        </a:p>
      </dgm:t>
    </dgm:pt>
    <dgm:pt modelId="{0381A687-30CF-4EBF-99A3-C9A1AE10F487}">
      <dgm:prSet/>
      <dgm:spPr/>
      <dgm:t>
        <a:bodyPr/>
        <a:lstStyle/>
        <a:p>
          <a:pPr>
            <a:defRPr cap="all"/>
          </a:pPr>
          <a:r>
            <a:rPr lang="en-US"/>
            <a:t>Graphic-Rating Scales</a:t>
          </a:r>
        </a:p>
      </dgm:t>
    </dgm:pt>
    <dgm:pt modelId="{149925C7-21A1-40FF-90E0-45A3E5314DD5}" type="parTrans" cxnId="{67071E0A-670C-4E7B-A118-6B37407523E4}">
      <dgm:prSet/>
      <dgm:spPr/>
      <dgm:t>
        <a:bodyPr/>
        <a:lstStyle/>
        <a:p>
          <a:endParaRPr lang="en-US"/>
        </a:p>
      </dgm:t>
    </dgm:pt>
    <dgm:pt modelId="{85B2F66C-175E-4960-82A9-58A330D2931D}" type="sibTrans" cxnId="{67071E0A-670C-4E7B-A118-6B37407523E4}">
      <dgm:prSet/>
      <dgm:spPr/>
      <dgm:t>
        <a:bodyPr/>
        <a:lstStyle/>
        <a:p>
          <a:endParaRPr lang="en-US"/>
        </a:p>
      </dgm:t>
    </dgm:pt>
    <dgm:pt modelId="{68BE027E-0A6B-4EF8-8A77-588EECD1D07B}">
      <dgm:prSet/>
      <dgm:spPr/>
      <dgm:t>
        <a:bodyPr/>
        <a:lstStyle/>
        <a:p>
          <a:pPr>
            <a:defRPr cap="all"/>
          </a:pPr>
          <a:r>
            <a:rPr lang="en-US"/>
            <a:t>Comparative-Ratings Scales</a:t>
          </a:r>
        </a:p>
      </dgm:t>
    </dgm:pt>
    <dgm:pt modelId="{2F94C082-5F57-44FA-8628-88AEED4BD5F0}" type="parTrans" cxnId="{E8A53E8E-9906-4649-B205-B17B7C415341}">
      <dgm:prSet/>
      <dgm:spPr/>
      <dgm:t>
        <a:bodyPr/>
        <a:lstStyle/>
        <a:p>
          <a:endParaRPr lang="en-US"/>
        </a:p>
      </dgm:t>
    </dgm:pt>
    <dgm:pt modelId="{BE839516-5150-49A5-8E9F-6D8CC2F5739E}" type="sibTrans" cxnId="{E8A53E8E-9906-4649-B205-B17B7C415341}">
      <dgm:prSet/>
      <dgm:spPr/>
      <dgm:t>
        <a:bodyPr/>
        <a:lstStyle/>
        <a:p>
          <a:endParaRPr lang="en-US"/>
        </a:p>
      </dgm:t>
    </dgm:pt>
    <dgm:pt modelId="{098B6A73-7D73-4CC6-986E-FA5C865302C6}" type="pres">
      <dgm:prSet presAssocID="{6D03716A-96B7-4716-8D9C-9A6C3CF572BF}" presName="root" presStyleCnt="0">
        <dgm:presLayoutVars>
          <dgm:dir/>
          <dgm:resizeHandles val="exact"/>
        </dgm:presLayoutVars>
      </dgm:prSet>
      <dgm:spPr/>
    </dgm:pt>
    <dgm:pt modelId="{AE350572-DF2D-4EBD-A974-57C3519455F0}" type="pres">
      <dgm:prSet presAssocID="{EEA4D373-329D-4518-82D3-2B3C27C80E44}" presName="compNode" presStyleCnt="0"/>
      <dgm:spPr/>
    </dgm:pt>
    <dgm:pt modelId="{36C03A25-24BD-4071-8175-3D6F02A3F793}" type="pres">
      <dgm:prSet presAssocID="{EEA4D373-329D-4518-82D3-2B3C27C80E44}" presName="iconBgRect" presStyleLbl="bgShp" presStyleIdx="0" presStyleCnt="3"/>
      <dgm:spPr/>
    </dgm:pt>
    <dgm:pt modelId="{88279511-7ECE-405D-B913-8A5A20181E89}" type="pres">
      <dgm:prSet presAssocID="{EEA4D373-329D-4518-82D3-2B3C27C80E44}"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Ruler"/>
        </a:ext>
      </dgm:extLst>
    </dgm:pt>
    <dgm:pt modelId="{33E9CC39-1C2A-4A72-9E3F-A19767A24FEB}" type="pres">
      <dgm:prSet presAssocID="{EEA4D373-329D-4518-82D3-2B3C27C80E44}" presName="spaceRect" presStyleCnt="0"/>
      <dgm:spPr/>
    </dgm:pt>
    <dgm:pt modelId="{DF32D7A3-5528-44EA-A1C9-FD99DFE17F8C}" type="pres">
      <dgm:prSet presAssocID="{EEA4D373-329D-4518-82D3-2B3C27C80E44}" presName="textRect" presStyleLbl="revTx" presStyleIdx="0" presStyleCnt="3">
        <dgm:presLayoutVars>
          <dgm:chMax val="1"/>
          <dgm:chPref val="1"/>
        </dgm:presLayoutVars>
      </dgm:prSet>
      <dgm:spPr/>
    </dgm:pt>
    <dgm:pt modelId="{3D2ECED5-0568-488B-8D74-3BAD9206FF92}" type="pres">
      <dgm:prSet presAssocID="{178994E1-3FA7-49D0-B149-EE2E91617128}" presName="sibTrans" presStyleCnt="0"/>
      <dgm:spPr/>
    </dgm:pt>
    <dgm:pt modelId="{1F520377-BAE6-436F-B16A-95294B60CD0B}" type="pres">
      <dgm:prSet presAssocID="{0381A687-30CF-4EBF-99A3-C9A1AE10F487}" presName="compNode" presStyleCnt="0"/>
      <dgm:spPr/>
    </dgm:pt>
    <dgm:pt modelId="{E20DF83B-904C-4426-9558-A887FCF51263}" type="pres">
      <dgm:prSet presAssocID="{0381A687-30CF-4EBF-99A3-C9A1AE10F487}" presName="iconBgRect" presStyleLbl="bgShp" presStyleIdx="1" presStyleCnt="3"/>
      <dgm:spPr/>
    </dgm:pt>
    <dgm:pt modelId="{23C61530-D168-4EB0-9DD9-3D08E8F5C0C4}" type="pres">
      <dgm:prSet presAssocID="{0381A687-30CF-4EBF-99A3-C9A1AE10F487}"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ar chart"/>
        </a:ext>
      </dgm:extLst>
    </dgm:pt>
    <dgm:pt modelId="{D78E4933-D030-4A7C-B20A-41DD3B9D6621}" type="pres">
      <dgm:prSet presAssocID="{0381A687-30CF-4EBF-99A3-C9A1AE10F487}" presName="spaceRect" presStyleCnt="0"/>
      <dgm:spPr/>
    </dgm:pt>
    <dgm:pt modelId="{F2171103-A5E6-47D9-9BD9-28FF74D9C1E9}" type="pres">
      <dgm:prSet presAssocID="{0381A687-30CF-4EBF-99A3-C9A1AE10F487}" presName="textRect" presStyleLbl="revTx" presStyleIdx="1" presStyleCnt="3">
        <dgm:presLayoutVars>
          <dgm:chMax val="1"/>
          <dgm:chPref val="1"/>
        </dgm:presLayoutVars>
      </dgm:prSet>
      <dgm:spPr/>
    </dgm:pt>
    <dgm:pt modelId="{70A942AE-EF2A-47BE-9D2E-369AD5AE8A21}" type="pres">
      <dgm:prSet presAssocID="{85B2F66C-175E-4960-82A9-58A330D2931D}" presName="sibTrans" presStyleCnt="0"/>
      <dgm:spPr/>
    </dgm:pt>
    <dgm:pt modelId="{FEBD6716-8D94-4A99-B109-467CBC77388E}" type="pres">
      <dgm:prSet presAssocID="{68BE027E-0A6B-4EF8-8A77-588EECD1D07B}" presName="compNode" presStyleCnt="0"/>
      <dgm:spPr/>
    </dgm:pt>
    <dgm:pt modelId="{7163EC3D-90EE-4E18-AAC3-E0BAA3D6799A}" type="pres">
      <dgm:prSet presAssocID="{68BE027E-0A6B-4EF8-8A77-588EECD1D07B}" presName="iconBgRect" presStyleLbl="bgShp" presStyleIdx="2" presStyleCnt="3"/>
      <dgm:spPr/>
    </dgm:pt>
    <dgm:pt modelId="{5098E95B-E012-4B7B-8648-5DFA5DFE85DB}" type="pres">
      <dgm:prSet presAssocID="{68BE027E-0A6B-4EF8-8A77-588EECD1D07B}"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cales of Justice"/>
        </a:ext>
      </dgm:extLst>
    </dgm:pt>
    <dgm:pt modelId="{C993ADE5-8AB8-4744-98D6-A2AF28E780DA}" type="pres">
      <dgm:prSet presAssocID="{68BE027E-0A6B-4EF8-8A77-588EECD1D07B}" presName="spaceRect" presStyleCnt="0"/>
      <dgm:spPr/>
    </dgm:pt>
    <dgm:pt modelId="{CF41A56A-4740-4E6B-9E0B-501A46D0B74B}" type="pres">
      <dgm:prSet presAssocID="{68BE027E-0A6B-4EF8-8A77-588EECD1D07B}" presName="textRect" presStyleLbl="revTx" presStyleIdx="2" presStyleCnt="3">
        <dgm:presLayoutVars>
          <dgm:chMax val="1"/>
          <dgm:chPref val="1"/>
        </dgm:presLayoutVars>
      </dgm:prSet>
      <dgm:spPr/>
    </dgm:pt>
  </dgm:ptLst>
  <dgm:cxnLst>
    <dgm:cxn modelId="{67071E0A-670C-4E7B-A118-6B37407523E4}" srcId="{6D03716A-96B7-4716-8D9C-9A6C3CF572BF}" destId="{0381A687-30CF-4EBF-99A3-C9A1AE10F487}" srcOrd="1" destOrd="0" parTransId="{149925C7-21A1-40FF-90E0-45A3E5314DD5}" sibTransId="{85B2F66C-175E-4960-82A9-58A330D2931D}"/>
    <dgm:cxn modelId="{6BA20F20-26A6-4414-AB70-EDEBB7B6C9CE}" type="presOf" srcId="{68BE027E-0A6B-4EF8-8A77-588EECD1D07B}" destId="{CF41A56A-4740-4E6B-9E0B-501A46D0B74B}" srcOrd="0" destOrd="0" presId="urn:microsoft.com/office/officeart/2018/5/layout/IconCircleLabelList"/>
    <dgm:cxn modelId="{92FB044D-93E7-4793-A33D-726596BEFD32}" type="presOf" srcId="{6D03716A-96B7-4716-8D9C-9A6C3CF572BF}" destId="{098B6A73-7D73-4CC6-986E-FA5C865302C6}" srcOrd="0" destOrd="0" presId="urn:microsoft.com/office/officeart/2018/5/layout/IconCircleLabelList"/>
    <dgm:cxn modelId="{E8A53E8E-9906-4649-B205-B17B7C415341}" srcId="{6D03716A-96B7-4716-8D9C-9A6C3CF572BF}" destId="{68BE027E-0A6B-4EF8-8A77-588EECD1D07B}" srcOrd="2" destOrd="0" parTransId="{2F94C082-5F57-44FA-8628-88AEED4BD5F0}" sibTransId="{BE839516-5150-49A5-8E9F-6D8CC2F5739E}"/>
    <dgm:cxn modelId="{EE4FA7A8-AB17-4B77-9258-4C261432E115}" type="presOf" srcId="{0381A687-30CF-4EBF-99A3-C9A1AE10F487}" destId="{F2171103-A5E6-47D9-9BD9-28FF74D9C1E9}" srcOrd="0" destOrd="0" presId="urn:microsoft.com/office/officeart/2018/5/layout/IconCircleLabelList"/>
    <dgm:cxn modelId="{C27E16D3-80EC-404C-BAE1-C035D180153F}" srcId="{6D03716A-96B7-4716-8D9C-9A6C3CF572BF}" destId="{EEA4D373-329D-4518-82D3-2B3C27C80E44}" srcOrd="0" destOrd="0" parTransId="{18B7E82E-75C3-4753-BDD1-0EAEE4832D3F}" sibTransId="{178994E1-3FA7-49D0-B149-EE2E91617128}"/>
    <dgm:cxn modelId="{8B63E3E0-D50F-4271-8E72-FCB095604983}" type="presOf" srcId="{EEA4D373-329D-4518-82D3-2B3C27C80E44}" destId="{DF32D7A3-5528-44EA-A1C9-FD99DFE17F8C}" srcOrd="0" destOrd="0" presId="urn:microsoft.com/office/officeart/2018/5/layout/IconCircleLabelList"/>
    <dgm:cxn modelId="{2636607D-F2C0-4C12-801F-DD78A475A5EE}" type="presParOf" srcId="{098B6A73-7D73-4CC6-986E-FA5C865302C6}" destId="{AE350572-DF2D-4EBD-A974-57C3519455F0}" srcOrd="0" destOrd="0" presId="urn:microsoft.com/office/officeart/2018/5/layout/IconCircleLabelList"/>
    <dgm:cxn modelId="{F1269463-0056-47A1-97B6-7CC842C31D51}" type="presParOf" srcId="{AE350572-DF2D-4EBD-A974-57C3519455F0}" destId="{36C03A25-24BD-4071-8175-3D6F02A3F793}" srcOrd="0" destOrd="0" presId="urn:microsoft.com/office/officeart/2018/5/layout/IconCircleLabelList"/>
    <dgm:cxn modelId="{AEE12A7D-78FD-4CAC-81A4-CB9BE3BDA313}" type="presParOf" srcId="{AE350572-DF2D-4EBD-A974-57C3519455F0}" destId="{88279511-7ECE-405D-B913-8A5A20181E89}" srcOrd="1" destOrd="0" presId="urn:microsoft.com/office/officeart/2018/5/layout/IconCircleLabelList"/>
    <dgm:cxn modelId="{D33594F6-77CE-46B9-AB35-80637F30DE55}" type="presParOf" srcId="{AE350572-DF2D-4EBD-A974-57C3519455F0}" destId="{33E9CC39-1C2A-4A72-9E3F-A19767A24FEB}" srcOrd="2" destOrd="0" presId="urn:microsoft.com/office/officeart/2018/5/layout/IconCircleLabelList"/>
    <dgm:cxn modelId="{005284D4-8E89-4032-B401-3F332A35A06D}" type="presParOf" srcId="{AE350572-DF2D-4EBD-A974-57C3519455F0}" destId="{DF32D7A3-5528-44EA-A1C9-FD99DFE17F8C}" srcOrd="3" destOrd="0" presId="urn:microsoft.com/office/officeart/2018/5/layout/IconCircleLabelList"/>
    <dgm:cxn modelId="{D6C30EB6-39C5-4E5E-AEA9-BD5064DC788E}" type="presParOf" srcId="{098B6A73-7D73-4CC6-986E-FA5C865302C6}" destId="{3D2ECED5-0568-488B-8D74-3BAD9206FF92}" srcOrd="1" destOrd="0" presId="urn:microsoft.com/office/officeart/2018/5/layout/IconCircleLabelList"/>
    <dgm:cxn modelId="{1834CA6E-0532-4B76-8345-BA7EEC1632B6}" type="presParOf" srcId="{098B6A73-7D73-4CC6-986E-FA5C865302C6}" destId="{1F520377-BAE6-436F-B16A-95294B60CD0B}" srcOrd="2" destOrd="0" presId="urn:microsoft.com/office/officeart/2018/5/layout/IconCircleLabelList"/>
    <dgm:cxn modelId="{C535EEC0-D163-4680-A4E8-189EB38903D3}" type="presParOf" srcId="{1F520377-BAE6-436F-B16A-95294B60CD0B}" destId="{E20DF83B-904C-4426-9558-A887FCF51263}" srcOrd="0" destOrd="0" presId="urn:microsoft.com/office/officeart/2018/5/layout/IconCircleLabelList"/>
    <dgm:cxn modelId="{988242E5-D193-4145-8E0D-51BFD8B2DE80}" type="presParOf" srcId="{1F520377-BAE6-436F-B16A-95294B60CD0B}" destId="{23C61530-D168-4EB0-9DD9-3D08E8F5C0C4}" srcOrd="1" destOrd="0" presId="urn:microsoft.com/office/officeart/2018/5/layout/IconCircleLabelList"/>
    <dgm:cxn modelId="{EFDC3F00-B53C-42DD-976E-7DC08381FF2D}" type="presParOf" srcId="{1F520377-BAE6-436F-B16A-95294B60CD0B}" destId="{D78E4933-D030-4A7C-B20A-41DD3B9D6621}" srcOrd="2" destOrd="0" presId="urn:microsoft.com/office/officeart/2018/5/layout/IconCircleLabelList"/>
    <dgm:cxn modelId="{F625A70C-0970-4770-8534-278272A0575D}" type="presParOf" srcId="{1F520377-BAE6-436F-B16A-95294B60CD0B}" destId="{F2171103-A5E6-47D9-9BD9-28FF74D9C1E9}" srcOrd="3" destOrd="0" presId="urn:microsoft.com/office/officeart/2018/5/layout/IconCircleLabelList"/>
    <dgm:cxn modelId="{44DF0830-4E9C-41A9-96ED-4F53EA7AA8C2}" type="presParOf" srcId="{098B6A73-7D73-4CC6-986E-FA5C865302C6}" destId="{70A942AE-EF2A-47BE-9D2E-369AD5AE8A21}" srcOrd="3" destOrd="0" presId="urn:microsoft.com/office/officeart/2018/5/layout/IconCircleLabelList"/>
    <dgm:cxn modelId="{AE891CFD-ECA9-4C76-82FD-B442818DD564}" type="presParOf" srcId="{098B6A73-7D73-4CC6-986E-FA5C865302C6}" destId="{FEBD6716-8D94-4A99-B109-467CBC77388E}" srcOrd="4" destOrd="0" presId="urn:microsoft.com/office/officeart/2018/5/layout/IconCircleLabelList"/>
    <dgm:cxn modelId="{53F37574-D3D6-4270-8362-BE6B87230D6B}" type="presParOf" srcId="{FEBD6716-8D94-4A99-B109-467CBC77388E}" destId="{7163EC3D-90EE-4E18-AAC3-E0BAA3D6799A}" srcOrd="0" destOrd="0" presId="urn:microsoft.com/office/officeart/2018/5/layout/IconCircleLabelList"/>
    <dgm:cxn modelId="{6CB1EE9D-F880-414B-A58B-1CB2A939B316}" type="presParOf" srcId="{FEBD6716-8D94-4A99-B109-467CBC77388E}" destId="{5098E95B-E012-4B7B-8648-5DFA5DFE85DB}" srcOrd="1" destOrd="0" presId="urn:microsoft.com/office/officeart/2018/5/layout/IconCircleLabelList"/>
    <dgm:cxn modelId="{CA0A3900-EBF3-4073-A88E-83D936E70781}" type="presParOf" srcId="{FEBD6716-8D94-4A99-B109-467CBC77388E}" destId="{C993ADE5-8AB8-4744-98D6-A2AF28E780DA}" srcOrd="2" destOrd="0" presId="urn:microsoft.com/office/officeart/2018/5/layout/IconCircleLabelList"/>
    <dgm:cxn modelId="{6F13B20A-46C5-41C4-9778-9CBB81949518}" type="presParOf" srcId="{FEBD6716-8D94-4A99-B109-467CBC77388E}" destId="{CF41A56A-4740-4E6B-9E0B-501A46D0B74B}"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F086702-CC4F-4B7C-9620-9E039CB11CAA}" type="doc">
      <dgm:prSet loTypeId="urn:microsoft.com/office/officeart/2005/8/layout/list1" loCatId="list" qsTypeId="urn:microsoft.com/office/officeart/2005/8/quickstyle/simple1" qsCatId="simple" csTypeId="urn:microsoft.com/office/officeart/2005/8/colors/accent0_3" csCatId="mainScheme"/>
      <dgm:spPr/>
      <dgm:t>
        <a:bodyPr/>
        <a:lstStyle/>
        <a:p>
          <a:endParaRPr lang="en-US"/>
        </a:p>
      </dgm:t>
    </dgm:pt>
    <dgm:pt modelId="{E5D52507-BE3E-4110-B200-C252EAF4D73A}">
      <dgm:prSet/>
      <dgm:spPr/>
      <dgm:t>
        <a:bodyPr/>
        <a:lstStyle/>
        <a:p>
          <a:r>
            <a:rPr lang="en-US"/>
            <a:t>Systematic Error</a:t>
          </a:r>
        </a:p>
      </dgm:t>
    </dgm:pt>
    <dgm:pt modelId="{47F0A73C-D369-4B2C-A870-B51463E69952}" type="parTrans" cxnId="{E636909D-053F-40F7-A07A-E9E8D82C51A5}">
      <dgm:prSet/>
      <dgm:spPr/>
      <dgm:t>
        <a:bodyPr/>
        <a:lstStyle/>
        <a:p>
          <a:endParaRPr lang="en-US"/>
        </a:p>
      </dgm:t>
    </dgm:pt>
    <dgm:pt modelId="{3C9166D2-9A3A-4855-8350-BCB872B5C20E}" type="sibTrans" cxnId="{E636909D-053F-40F7-A07A-E9E8D82C51A5}">
      <dgm:prSet/>
      <dgm:spPr/>
      <dgm:t>
        <a:bodyPr/>
        <a:lstStyle/>
        <a:p>
          <a:endParaRPr lang="en-US"/>
        </a:p>
      </dgm:t>
    </dgm:pt>
    <dgm:pt modelId="{8E69EED6-76E3-49B6-9907-5DC895ECD8F3}">
      <dgm:prSet/>
      <dgm:spPr/>
      <dgm:t>
        <a:bodyPr/>
        <a:lstStyle/>
        <a:p>
          <a:r>
            <a:rPr lang="en-US"/>
            <a:t>Error in measurement that is also known as constant error because it affects the measurement in a constant way </a:t>
          </a:r>
        </a:p>
      </dgm:t>
    </dgm:pt>
    <dgm:pt modelId="{F7C7FA4D-0232-4B99-AC30-78AB31866AA3}" type="parTrans" cxnId="{2B0DEC71-2C29-4C35-94B3-F6A53C80ECEA}">
      <dgm:prSet/>
      <dgm:spPr/>
      <dgm:t>
        <a:bodyPr/>
        <a:lstStyle/>
        <a:p>
          <a:endParaRPr lang="en-US"/>
        </a:p>
      </dgm:t>
    </dgm:pt>
    <dgm:pt modelId="{F5293BC0-B933-4AF1-9B6A-313C6CB868D2}" type="sibTrans" cxnId="{2B0DEC71-2C29-4C35-94B3-F6A53C80ECEA}">
      <dgm:prSet/>
      <dgm:spPr/>
      <dgm:t>
        <a:bodyPr/>
        <a:lstStyle/>
        <a:p>
          <a:endParaRPr lang="en-US"/>
        </a:p>
      </dgm:t>
    </dgm:pt>
    <dgm:pt modelId="{7E81D60F-08C8-4B0B-8F7E-931DCCCF7C77}">
      <dgm:prSet/>
      <dgm:spPr/>
      <dgm:t>
        <a:bodyPr/>
        <a:lstStyle/>
        <a:p>
          <a:r>
            <a:rPr lang="en-US"/>
            <a:t>Random Error </a:t>
          </a:r>
        </a:p>
      </dgm:t>
    </dgm:pt>
    <dgm:pt modelId="{CBA3FD94-A8FF-4ACD-AFDF-FF513512D6D0}" type="parTrans" cxnId="{6DF2A778-51E4-404C-9707-29615ADD1E90}">
      <dgm:prSet/>
      <dgm:spPr/>
      <dgm:t>
        <a:bodyPr/>
        <a:lstStyle/>
        <a:p>
          <a:endParaRPr lang="en-US"/>
        </a:p>
      </dgm:t>
    </dgm:pt>
    <dgm:pt modelId="{76529C13-680B-462B-A7C3-DE08E6A134F2}" type="sibTrans" cxnId="{6DF2A778-51E4-404C-9707-29615ADD1E90}">
      <dgm:prSet/>
      <dgm:spPr/>
      <dgm:t>
        <a:bodyPr/>
        <a:lstStyle/>
        <a:p>
          <a:endParaRPr lang="en-US"/>
        </a:p>
      </dgm:t>
    </dgm:pt>
    <dgm:pt modelId="{6E6F177B-FF74-44B5-B5F8-74A4E542282F}">
      <dgm:prSet/>
      <dgm:spPr/>
      <dgm:t>
        <a:bodyPr/>
        <a:lstStyle/>
        <a:p>
          <a:r>
            <a:rPr lang="en-US"/>
            <a:t>Error in measurement due to temporary aspects of the person or measurement situation that affects the measurement in irregular ways. </a:t>
          </a:r>
        </a:p>
      </dgm:t>
    </dgm:pt>
    <dgm:pt modelId="{307CAB9F-035E-46C5-9698-B95F7EC5674C}" type="parTrans" cxnId="{7088D589-99EB-4700-A8F5-E19CF36E17A3}">
      <dgm:prSet/>
      <dgm:spPr/>
      <dgm:t>
        <a:bodyPr/>
        <a:lstStyle/>
        <a:p>
          <a:endParaRPr lang="en-US"/>
        </a:p>
      </dgm:t>
    </dgm:pt>
    <dgm:pt modelId="{58C71FBC-6CA5-4D04-BF9F-B40FBE1B9C69}" type="sibTrans" cxnId="{7088D589-99EB-4700-A8F5-E19CF36E17A3}">
      <dgm:prSet/>
      <dgm:spPr/>
      <dgm:t>
        <a:bodyPr/>
        <a:lstStyle/>
        <a:p>
          <a:endParaRPr lang="en-US"/>
        </a:p>
      </dgm:t>
    </dgm:pt>
    <dgm:pt modelId="{6A6B3DAD-1326-45EA-A7BC-ED8FCCBEF386}" type="pres">
      <dgm:prSet presAssocID="{1F086702-CC4F-4B7C-9620-9E039CB11CAA}" presName="linear" presStyleCnt="0">
        <dgm:presLayoutVars>
          <dgm:dir/>
          <dgm:animLvl val="lvl"/>
          <dgm:resizeHandles val="exact"/>
        </dgm:presLayoutVars>
      </dgm:prSet>
      <dgm:spPr/>
    </dgm:pt>
    <dgm:pt modelId="{4C3A7EA0-F731-4E5A-8978-A378E2EDC8FE}" type="pres">
      <dgm:prSet presAssocID="{E5D52507-BE3E-4110-B200-C252EAF4D73A}" presName="parentLin" presStyleCnt="0"/>
      <dgm:spPr/>
    </dgm:pt>
    <dgm:pt modelId="{70C2276B-EF47-4B44-A902-F26D3B88FA5B}" type="pres">
      <dgm:prSet presAssocID="{E5D52507-BE3E-4110-B200-C252EAF4D73A}" presName="parentLeftMargin" presStyleLbl="node1" presStyleIdx="0" presStyleCnt="2"/>
      <dgm:spPr/>
    </dgm:pt>
    <dgm:pt modelId="{7EEFD7D2-BA04-460F-BFF4-8A9DA683F208}" type="pres">
      <dgm:prSet presAssocID="{E5D52507-BE3E-4110-B200-C252EAF4D73A}" presName="parentText" presStyleLbl="node1" presStyleIdx="0" presStyleCnt="2">
        <dgm:presLayoutVars>
          <dgm:chMax val="0"/>
          <dgm:bulletEnabled val="1"/>
        </dgm:presLayoutVars>
      </dgm:prSet>
      <dgm:spPr/>
    </dgm:pt>
    <dgm:pt modelId="{95B65BF3-6EC4-4F46-8D8D-709676C98A18}" type="pres">
      <dgm:prSet presAssocID="{E5D52507-BE3E-4110-B200-C252EAF4D73A}" presName="negativeSpace" presStyleCnt="0"/>
      <dgm:spPr/>
    </dgm:pt>
    <dgm:pt modelId="{94D50C50-57DD-4214-AC8B-63DD4BFF2AD3}" type="pres">
      <dgm:prSet presAssocID="{E5D52507-BE3E-4110-B200-C252EAF4D73A}" presName="childText" presStyleLbl="conFgAcc1" presStyleIdx="0" presStyleCnt="2">
        <dgm:presLayoutVars>
          <dgm:bulletEnabled val="1"/>
        </dgm:presLayoutVars>
      </dgm:prSet>
      <dgm:spPr/>
    </dgm:pt>
    <dgm:pt modelId="{D515C920-EC8B-4176-99F0-46BBDE684D53}" type="pres">
      <dgm:prSet presAssocID="{3C9166D2-9A3A-4855-8350-BCB872B5C20E}" presName="spaceBetweenRectangles" presStyleCnt="0"/>
      <dgm:spPr/>
    </dgm:pt>
    <dgm:pt modelId="{D6082108-6E2E-408F-9D6D-1D0472A389A8}" type="pres">
      <dgm:prSet presAssocID="{7E81D60F-08C8-4B0B-8F7E-931DCCCF7C77}" presName="parentLin" presStyleCnt="0"/>
      <dgm:spPr/>
    </dgm:pt>
    <dgm:pt modelId="{6B01F26D-8DD3-4AED-B9AF-0267F823558A}" type="pres">
      <dgm:prSet presAssocID="{7E81D60F-08C8-4B0B-8F7E-931DCCCF7C77}" presName="parentLeftMargin" presStyleLbl="node1" presStyleIdx="0" presStyleCnt="2"/>
      <dgm:spPr/>
    </dgm:pt>
    <dgm:pt modelId="{6FB49CDF-3B23-45E2-92B2-DBC60A31F8C2}" type="pres">
      <dgm:prSet presAssocID="{7E81D60F-08C8-4B0B-8F7E-931DCCCF7C77}" presName="parentText" presStyleLbl="node1" presStyleIdx="1" presStyleCnt="2">
        <dgm:presLayoutVars>
          <dgm:chMax val="0"/>
          <dgm:bulletEnabled val="1"/>
        </dgm:presLayoutVars>
      </dgm:prSet>
      <dgm:spPr/>
    </dgm:pt>
    <dgm:pt modelId="{FD481469-FB3A-41A4-A941-DB78DA73FABA}" type="pres">
      <dgm:prSet presAssocID="{7E81D60F-08C8-4B0B-8F7E-931DCCCF7C77}" presName="negativeSpace" presStyleCnt="0"/>
      <dgm:spPr/>
    </dgm:pt>
    <dgm:pt modelId="{2128D329-699F-464C-8268-61595813EB79}" type="pres">
      <dgm:prSet presAssocID="{7E81D60F-08C8-4B0B-8F7E-931DCCCF7C77}" presName="childText" presStyleLbl="conFgAcc1" presStyleIdx="1" presStyleCnt="2">
        <dgm:presLayoutVars>
          <dgm:bulletEnabled val="1"/>
        </dgm:presLayoutVars>
      </dgm:prSet>
      <dgm:spPr/>
    </dgm:pt>
  </dgm:ptLst>
  <dgm:cxnLst>
    <dgm:cxn modelId="{FDA82F1E-8B77-4F3A-A153-F1CF4F5C1C9D}" type="presOf" srcId="{1F086702-CC4F-4B7C-9620-9E039CB11CAA}" destId="{6A6B3DAD-1326-45EA-A7BC-ED8FCCBEF386}" srcOrd="0" destOrd="0" presId="urn:microsoft.com/office/officeart/2005/8/layout/list1"/>
    <dgm:cxn modelId="{A6CBB42C-E474-4364-90E5-A74234DF0C5D}" type="presOf" srcId="{E5D52507-BE3E-4110-B200-C252EAF4D73A}" destId="{70C2276B-EF47-4B44-A902-F26D3B88FA5B}" srcOrd="0" destOrd="0" presId="urn:microsoft.com/office/officeart/2005/8/layout/list1"/>
    <dgm:cxn modelId="{2B0DEC71-2C29-4C35-94B3-F6A53C80ECEA}" srcId="{E5D52507-BE3E-4110-B200-C252EAF4D73A}" destId="{8E69EED6-76E3-49B6-9907-5DC895ECD8F3}" srcOrd="0" destOrd="0" parTransId="{F7C7FA4D-0232-4B99-AC30-78AB31866AA3}" sibTransId="{F5293BC0-B933-4AF1-9B6A-313C6CB868D2}"/>
    <dgm:cxn modelId="{727D4752-A04F-4E17-AC02-3AE83C4E1FBE}" type="presOf" srcId="{7E81D60F-08C8-4B0B-8F7E-931DCCCF7C77}" destId="{6B01F26D-8DD3-4AED-B9AF-0267F823558A}" srcOrd="0" destOrd="0" presId="urn:microsoft.com/office/officeart/2005/8/layout/list1"/>
    <dgm:cxn modelId="{6DF2A778-51E4-404C-9707-29615ADD1E90}" srcId="{1F086702-CC4F-4B7C-9620-9E039CB11CAA}" destId="{7E81D60F-08C8-4B0B-8F7E-931DCCCF7C77}" srcOrd="1" destOrd="0" parTransId="{CBA3FD94-A8FF-4ACD-AFDF-FF513512D6D0}" sibTransId="{76529C13-680B-462B-A7C3-DE08E6A134F2}"/>
    <dgm:cxn modelId="{7088D589-99EB-4700-A8F5-E19CF36E17A3}" srcId="{7E81D60F-08C8-4B0B-8F7E-931DCCCF7C77}" destId="{6E6F177B-FF74-44B5-B5F8-74A4E542282F}" srcOrd="0" destOrd="0" parTransId="{307CAB9F-035E-46C5-9698-B95F7EC5674C}" sibTransId="{58C71FBC-6CA5-4D04-BF9F-B40FBE1B9C69}"/>
    <dgm:cxn modelId="{E636909D-053F-40F7-A07A-E9E8D82C51A5}" srcId="{1F086702-CC4F-4B7C-9620-9E039CB11CAA}" destId="{E5D52507-BE3E-4110-B200-C252EAF4D73A}" srcOrd="0" destOrd="0" parTransId="{47F0A73C-D369-4B2C-A870-B51463E69952}" sibTransId="{3C9166D2-9A3A-4855-8350-BCB872B5C20E}"/>
    <dgm:cxn modelId="{5763A1AE-47C3-4552-BF29-5EE8E27CF0F8}" type="presOf" srcId="{8E69EED6-76E3-49B6-9907-5DC895ECD8F3}" destId="{94D50C50-57DD-4214-AC8B-63DD4BFF2AD3}" srcOrd="0" destOrd="0" presId="urn:microsoft.com/office/officeart/2005/8/layout/list1"/>
    <dgm:cxn modelId="{E4C5E9E1-D3FA-4302-A5BC-224C7E63FACA}" type="presOf" srcId="{6E6F177B-FF74-44B5-B5F8-74A4E542282F}" destId="{2128D329-699F-464C-8268-61595813EB79}" srcOrd="0" destOrd="0" presId="urn:microsoft.com/office/officeart/2005/8/layout/list1"/>
    <dgm:cxn modelId="{EB8B6FEC-7496-4F99-A9E2-C6D3F2E4BFD0}" type="presOf" srcId="{E5D52507-BE3E-4110-B200-C252EAF4D73A}" destId="{7EEFD7D2-BA04-460F-BFF4-8A9DA683F208}" srcOrd="1" destOrd="0" presId="urn:microsoft.com/office/officeart/2005/8/layout/list1"/>
    <dgm:cxn modelId="{05A91EF9-439F-41E3-A40C-7C3B9450105F}" type="presOf" srcId="{7E81D60F-08C8-4B0B-8F7E-931DCCCF7C77}" destId="{6FB49CDF-3B23-45E2-92B2-DBC60A31F8C2}" srcOrd="1" destOrd="0" presId="urn:microsoft.com/office/officeart/2005/8/layout/list1"/>
    <dgm:cxn modelId="{7FC647D1-884E-4294-B7EE-F799BA0E1A6C}" type="presParOf" srcId="{6A6B3DAD-1326-45EA-A7BC-ED8FCCBEF386}" destId="{4C3A7EA0-F731-4E5A-8978-A378E2EDC8FE}" srcOrd="0" destOrd="0" presId="urn:microsoft.com/office/officeart/2005/8/layout/list1"/>
    <dgm:cxn modelId="{985454BF-69AB-4D1B-A563-4B9522B1292C}" type="presParOf" srcId="{4C3A7EA0-F731-4E5A-8978-A378E2EDC8FE}" destId="{70C2276B-EF47-4B44-A902-F26D3B88FA5B}" srcOrd="0" destOrd="0" presId="urn:microsoft.com/office/officeart/2005/8/layout/list1"/>
    <dgm:cxn modelId="{8E5ACDE4-C8B1-4209-BADF-2217FFBDF7CD}" type="presParOf" srcId="{4C3A7EA0-F731-4E5A-8978-A378E2EDC8FE}" destId="{7EEFD7D2-BA04-460F-BFF4-8A9DA683F208}" srcOrd="1" destOrd="0" presId="urn:microsoft.com/office/officeart/2005/8/layout/list1"/>
    <dgm:cxn modelId="{09DA0716-407C-435A-937B-3FBF8C83EF09}" type="presParOf" srcId="{6A6B3DAD-1326-45EA-A7BC-ED8FCCBEF386}" destId="{95B65BF3-6EC4-4F46-8D8D-709676C98A18}" srcOrd="1" destOrd="0" presId="urn:microsoft.com/office/officeart/2005/8/layout/list1"/>
    <dgm:cxn modelId="{482ABED4-4D53-461D-AE45-ED6DE400C0CA}" type="presParOf" srcId="{6A6B3DAD-1326-45EA-A7BC-ED8FCCBEF386}" destId="{94D50C50-57DD-4214-AC8B-63DD4BFF2AD3}" srcOrd="2" destOrd="0" presId="urn:microsoft.com/office/officeart/2005/8/layout/list1"/>
    <dgm:cxn modelId="{C7F4A18B-BB69-44E6-B877-8E777A78C2D5}" type="presParOf" srcId="{6A6B3DAD-1326-45EA-A7BC-ED8FCCBEF386}" destId="{D515C920-EC8B-4176-99F0-46BBDE684D53}" srcOrd="3" destOrd="0" presId="urn:microsoft.com/office/officeart/2005/8/layout/list1"/>
    <dgm:cxn modelId="{FA390561-68A7-44F3-AB64-1DBCE6BF4992}" type="presParOf" srcId="{6A6B3DAD-1326-45EA-A7BC-ED8FCCBEF386}" destId="{D6082108-6E2E-408F-9D6D-1D0472A389A8}" srcOrd="4" destOrd="0" presId="urn:microsoft.com/office/officeart/2005/8/layout/list1"/>
    <dgm:cxn modelId="{35769C02-6AB2-4DAF-97D2-FDB05C856C71}" type="presParOf" srcId="{D6082108-6E2E-408F-9D6D-1D0472A389A8}" destId="{6B01F26D-8DD3-4AED-B9AF-0267F823558A}" srcOrd="0" destOrd="0" presId="urn:microsoft.com/office/officeart/2005/8/layout/list1"/>
    <dgm:cxn modelId="{3A6BA1E8-FEEB-471E-B3C9-C80C5CCE04E4}" type="presParOf" srcId="{D6082108-6E2E-408F-9D6D-1D0472A389A8}" destId="{6FB49CDF-3B23-45E2-92B2-DBC60A31F8C2}" srcOrd="1" destOrd="0" presId="urn:microsoft.com/office/officeart/2005/8/layout/list1"/>
    <dgm:cxn modelId="{8F5A1864-38F6-4587-A5BE-C553E59013F2}" type="presParOf" srcId="{6A6B3DAD-1326-45EA-A7BC-ED8FCCBEF386}" destId="{FD481469-FB3A-41A4-A941-DB78DA73FABA}" srcOrd="5" destOrd="0" presId="urn:microsoft.com/office/officeart/2005/8/layout/list1"/>
    <dgm:cxn modelId="{454DE997-A81E-484C-BF85-B56922CE96BA}" type="presParOf" srcId="{6A6B3DAD-1326-45EA-A7BC-ED8FCCBEF386}" destId="{2128D329-699F-464C-8268-61595813EB79}"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6C03A25-24BD-4071-8175-3D6F02A3F793}">
      <dsp:nvSpPr>
        <dsp:cNvPr id="0" name=""/>
        <dsp:cNvSpPr/>
      </dsp:nvSpPr>
      <dsp:spPr>
        <a:xfrm>
          <a:off x="679050" y="578168"/>
          <a:ext cx="1887187" cy="1887187"/>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8279511-7ECE-405D-B913-8A5A20181E89}">
      <dsp:nvSpPr>
        <dsp:cNvPr id="0" name=""/>
        <dsp:cNvSpPr/>
      </dsp:nvSpPr>
      <dsp:spPr>
        <a:xfrm>
          <a:off x="1081237" y="980356"/>
          <a:ext cx="1082812" cy="108281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F32D7A3-5528-44EA-A1C9-FD99DFE17F8C}">
      <dsp:nvSpPr>
        <dsp:cNvPr id="0" name=""/>
        <dsp:cNvSpPr/>
      </dsp:nvSpPr>
      <dsp:spPr>
        <a:xfrm>
          <a:off x="75768" y="3053169"/>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defRPr cap="all"/>
          </a:pPr>
          <a:r>
            <a:rPr lang="en-US" sz="2500" kern="1200"/>
            <a:t>Itemized-Rating Scales</a:t>
          </a:r>
        </a:p>
      </dsp:txBody>
      <dsp:txXfrm>
        <a:off x="75768" y="3053169"/>
        <a:ext cx="3093750" cy="720000"/>
      </dsp:txXfrm>
    </dsp:sp>
    <dsp:sp modelId="{E20DF83B-904C-4426-9558-A887FCF51263}">
      <dsp:nvSpPr>
        <dsp:cNvPr id="0" name=""/>
        <dsp:cNvSpPr/>
      </dsp:nvSpPr>
      <dsp:spPr>
        <a:xfrm>
          <a:off x="4314206" y="578168"/>
          <a:ext cx="1887187" cy="1887187"/>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3C61530-D168-4EB0-9DD9-3D08E8F5C0C4}">
      <dsp:nvSpPr>
        <dsp:cNvPr id="0" name=""/>
        <dsp:cNvSpPr/>
      </dsp:nvSpPr>
      <dsp:spPr>
        <a:xfrm>
          <a:off x="4716393" y="980356"/>
          <a:ext cx="1082812" cy="108281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2171103-A5E6-47D9-9BD9-28FF74D9C1E9}">
      <dsp:nvSpPr>
        <dsp:cNvPr id="0" name=""/>
        <dsp:cNvSpPr/>
      </dsp:nvSpPr>
      <dsp:spPr>
        <a:xfrm>
          <a:off x="3710925" y="3053169"/>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defRPr cap="all"/>
          </a:pPr>
          <a:r>
            <a:rPr lang="en-US" sz="2500" kern="1200"/>
            <a:t>Graphic-Rating Scales</a:t>
          </a:r>
        </a:p>
      </dsp:txBody>
      <dsp:txXfrm>
        <a:off x="3710925" y="3053169"/>
        <a:ext cx="3093750" cy="720000"/>
      </dsp:txXfrm>
    </dsp:sp>
    <dsp:sp modelId="{7163EC3D-90EE-4E18-AAC3-E0BAA3D6799A}">
      <dsp:nvSpPr>
        <dsp:cNvPr id="0" name=""/>
        <dsp:cNvSpPr/>
      </dsp:nvSpPr>
      <dsp:spPr>
        <a:xfrm>
          <a:off x="7949362" y="578168"/>
          <a:ext cx="1887187" cy="1887187"/>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098E95B-E012-4B7B-8648-5DFA5DFE85DB}">
      <dsp:nvSpPr>
        <dsp:cNvPr id="0" name=""/>
        <dsp:cNvSpPr/>
      </dsp:nvSpPr>
      <dsp:spPr>
        <a:xfrm>
          <a:off x="8351550" y="980356"/>
          <a:ext cx="1082812" cy="108281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F41A56A-4740-4E6B-9E0B-501A46D0B74B}">
      <dsp:nvSpPr>
        <dsp:cNvPr id="0" name=""/>
        <dsp:cNvSpPr/>
      </dsp:nvSpPr>
      <dsp:spPr>
        <a:xfrm>
          <a:off x="7346081" y="3053169"/>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defRPr cap="all"/>
          </a:pPr>
          <a:r>
            <a:rPr lang="en-US" sz="2500" kern="1200"/>
            <a:t>Comparative-Ratings Scales</a:t>
          </a:r>
        </a:p>
      </dsp:txBody>
      <dsp:txXfrm>
        <a:off x="7346081" y="3053169"/>
        <a:ext cx="3093750"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4D50C50-57DD-4214-AC8B-63DD4BFF2AD3}">
      <dsp:nvSpPr>
        <dsp:cNvPr id="0" name=""/>
        <dsp:cNvSpPr/>
      </dsp:nvSpPr>
      <dsp:spPr>
        <a:xfrm>
          <a:off x="0" y="470843"/>
          <a:ext cx="6263640" cy="2211300"/>
        </a:xfrm>
        <a:prstGeom prst="rect">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86128" tIns="541528" rIns="486128" bIns="184912" numCol="1" spcCol="1270" anchor="t" anchorCtr="0">
          <a:noAutofit/>
        </a:bodyPr>
        <a:lstStyle/>
        <a:p>
          <a:pPr marL="228600" lvl="1" indent="-228600" algn="l" defTabSz="1155700">
            <a:lnSpc>
              <a:spcPct val="90000"/>
            </a:lnSpc>
            <a:spcBef>
              <a:spcPct val="0"/>
            </a:spcBef>
            <a:spcAft>
              <a:spcPct val="15000"/>
            </a:spcAft>
            <a:buChar char="•"/>
          </a:pPr>
          <a:r>
            <a:rPr lang="en-US" sz="2600" kern="1200"/>
            <a:t>Error in measurement that is also known as constant error because it affects the measurement in a constant way </a:t>
          </a:r>
        </a:p>
      </dsp:txBody>
      <dsp:txXfrm>
        <a:off x="0" y="470843"/>
        <a:ext cx="6263640" cy="2211300"/>
      </dsp:txXfrm>
    </dsp:sp>
    <dsp:sp modelId="{7EEFD7D2-BA04-460F-BFF4-8A9DA683F208}">
      <dsp:nvSpPr>
        <dsp:cNvPr id="0" name=""/>
        <dsp:cNvSpPr/>
      </dsp:nvSpPr>
      <dsp:spPr>
        <a:xfrm>
          <a:off x="313182" y="87083"/>
          <a:ext cx="4384548" cy="76752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725" tIns="0" rIns="165725" bIns="0" numCol="1" spcCol="1270" anchor="ctr" anchorCtr="0">
          <a:noAutofit/>
        </a:bodyPr>
        <a:lstStyle/>
        <a:p>
          <a:pPr marL="0" lvl="0" indent="0" algn="l" defTabSz="1155700">
            <a:lnSpc>
              <a:spcPct val="90000"/>
            </a:lnSpc>
            <a:spcBef>
              <a:spcPct val="0"/>
            </a:spcBef>
            <a:spcAft>
              <a:spcPct val="35000"/>
            </a:spcAft>
            <a:buNone/>
          </a:pPr>
          <a:r>
            <a:rPr lang="en-US" sz="2600" kern="1200"/>
            <a:t>Systematic Error</a:t>
          </a:r>
        </a:p>
      </dsp:txBody>
      <dsp:txXfrm>
        <a:off x="350649" y="124550"/>
        <a:ext cx="4309614" cy="692586"/>
      </dsp:txXfrm>
    </dsp:sp>
    <dsp:sp modelId="{2128D329-699F-464C-8268-61595813EB79}">
      <dsp:nvSpPr>
        <dsp:cNvPr id="0" name=""/>
        <dsp:cNvSpPr/>
      </dsp:nvSpPr>
      <dsp:spPr>
        <a:xfrm>
          <a:off x="0" y="3206303"/>
          <a:ext cx="6263640" cy="2211300"/>
        </a:xfrm>
        <a:prstGeom prst="rect">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86128" tIns="541528" rIns="486128" bIns="184912" numCol="1" spcCol="1270" anchor="t" anchorCtr="0">
          <a:noAutofit/>
        </a:bodyPr>
        <a:lstStyle/>
        <a:p>
          <a:pPr marL="228600" lvl="1" indent="-228600" algn="l" defTabSz="1155700">
            <a:lnSpc>
              <a:spcPct val="90000"/>
            </a:lnSpc>
            <a:spcBef>
              <a:spcPct val="0"/>
            </a:spcBef>
            <a:spcAft>
              <a:spcPct val="15000"/>
            </a:spcAft>
            <a:buChar char="•"/>
          </a:pPr>
          <a:r>
            <a:rPr lang="en-US" sz="2600" kern="1200"/>
            <a:t>Error in measurement due to temporary aspects of the person or measurement situation that affects the measurement in irregular ways. </a:t>
          </a:r>
        </a:p>
      </dsp:txBody>
      <dsp:txXfrm>
        <a:off x="0" y="3206303"/>
        <a:ext cx="6263640" cy="2211300"/>
      </dsp:txXfrm>
    </dsp:sp>
    <dsp:sp modelId="{6FB49CDF-3B23-45E2-92B2-DBC60A31F8C2}">
      <dsp:nvSpPr>
        <dsp:cNvPr id="0" name=""/>
        <dsp:cNvSpPr/>
      </dsp:nvSpPr>
      <dsp:spPr>
        <a:xfrm>
          <a:off x="313182" y="2822544"/>
          <a:ext cx="4384548" cy="76752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725" tIns="0" rIns="165725" bIns="0" numCol="1" spcCol="1270" anchor="ctr" anchorCtr="0">
          <a:noAutofit/>
        </a:bodyPr>
        <a:lstStyle/>
        <a:p>
          <a:pPr marL="0" lvl="0" indent="0" algn="l" defTabSz="1155700">
            <a:lnSpc>
              <a:spcPct val="90000"/>
            </a:lnSpc>
            <a:spcBef>
              <a:spcPct val="0"/>
            </a:spcBef>
            <a:spcAft>
              <a:spcPct val="35000"/>
            </a:spcAft>
            <a:buNone/>
          </a:pPr>
          <a:r>
            <a:rPr lang="en-US" sz="2600" kern="1200"/>
            <a:t>Random Error </a:t>
          </a:r>
        </a:p>
      </dsp:txBody>
      <dsp:txXfrm>
        <a:off x="350649" y="2860011"/>
        <a:ext cx="4309614" cy="692586"/>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A2E547D-1406-4A6F-8F93-E441204CE6E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76667F8A-B889-49B3-AC77-5DDF11A08AF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3B2889B-A0AC-4482-8592-5C96F2309420}" type="datetimeFigureOut">
              <a:rPr lang="en-US" smtClean="0"/>
              <a:t>2/15/2022</a:t>
            </a:fld>
            <a:endParaRPr lang="en-US"/>
          </a:p>
        </p:txBody>
      </p:sp>
      <p:sp>
        <p:nvSpPr>
          <p:cNvPr id="4" name="Footer Placeholder 3">
            <a:extLst>
              <a:ext uri="{FF2B5EF4-FFF2-40B4-BE49-F238E27FC236}">
                <a16:creationId xmlns:a16="http://schemas.microsoft.com/office/drawing/2014/main" id="{567AFD4F-C0E7-421C-AF77-6F9CC963C9C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1074AB9F-6726-4FB1-8769-82E23336CEB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D529299-61FF-4B93-ADA6-2FD5975D62F6}" type="slidenum">
              <a:rPr lang="en-US" smtClean="0"/>
              <a:t>‹#›</a:t>
            </a:fld>
            <a:endParaRPr lang="en-US"/>
          </a:p>
        </p:txBody>
      </p:sp>
    </p:spTree>
    <p:extLst>
      <p:ext uri="{BB962C8B-B14F-4D97-AF65-F5344CB8AC3E}">
        <p14:creationId xmlns:p14="http://schemas.microsoft.com/office/powerpoint/2010/main" val="14162700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30EB223-FFC0-462A-A3B8-EAA7CE0F8CBD}" type="datetimeFigureOut">
              <a:rPr lang="en-US" smtClean="0"/>
              <a:t>2/15/2022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849E9A-41F7-4779-A581-48A7C374A227}" type="slidenum">
              <a:rPr lang="en-US" smtClean="0"/>
              <a:t>‹#›</a:t>
            </a:fld>
            <a:endParaRPr lang="en-US" dirty="0"/>
          </a:p>
        </p:txBody>
      </p:sp>
    </p:spTree>
    <p:extLst>
      <p:ext uri="{BB962C8B-B14F-4D97-AF65-F5344CB8AC3E}">
        <p14:creationId xmlns:p14="http://schemas.microsoft.com/office/powerpoint/2010/main" val="11555188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Chapter 12</a:t>
            </a:r>
          </a:p>
          <a:p>
            <a:r>
              <a:rPr lang="en-US" dirty="0"/>
              <a:t>This chapter will help you with your next assignment 4</a:t>
            </a:r>
          </a:p>
          <a:p>
            <a:endParaRPr lang="en-US" dirty="0"/>
          </a:p>
        </p:txBody>
      </p:sp>
      <p:sp>
        <p:nvSpPr>
          <p:cNvPr id="4" name="Slide Number Placeholder 3"/>
          <p:cNvSpPr>
            <a:spLocks noGrp="1"/>
          </p:cNvSpPr>
          <p:nvPr>
            <p:ph type="sldNum" sz="quarter" idx="5"/>
          </p:nvPr>
        </p:nvSpPr>
        <p:spPr/>
        <p:txBody>
          <a:bodyPr/>
          <a:lstStyle/>
          <a:p>
            <a:fld id="{BC849E9A-41F7-4779-A581-48A7C374A227}" type="slidenum">
              <a:rPr lang="en-US" smtClean="0"/>
              <a:t>2</a:t>
            </a:fld>
            <a:endParaRPr lang="en-US" dirty="0"/>
          </a:p>
        </p:txBody>
      </p:sp>
    </p:spTree>
    <p:extLst>
      <p:ext uri="{BB962C8B-B14F-4D97-AF65-F5344CB8AC3E}">
        <p14:creationId xmlns:p14="http://schemas.microsoft.com/office/powerpoint/2010/main" val="28738260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Attitude is one of the 7 types of primary data </a:t>
            </a:r>
          </a:p>
          <a:p>
            <a:r>
              <a:rPr lang="en-US" dirty="0"/>
              <a:t>To measure attitude, we use self-report method which is… </a:t>
            </a:r>
          </a:p>
        </p:txBody>
      </p:sp>
      <p:sp>
        <p:nvSpPr>
          <p:cNvPr id="4" name="Slide Number Placeholder 3"/>
          <p:cNvSpPr>
            <a:spLocks noGrp="1"/>
          </p:cNvSpPr>
          <p:nvPr>
            <p:ph type="sldNum" sz="quarter" idx="5"/>
          </p:nvPr>
        </p:nvSpPr>
        <p:spPr/>
        <p:txBody>
          <a:bodyPr/>
          <a:lstStyle/>
          <a:p>
            <a:fld id="{BC849E9A-41F7-4779-A581-48A7C374A227}" type="slidenum">
              <a:rPr lang="en-US" smtClean="0"/>
              <a:t>17</a:t>
            </a:fld>
            <a:endParaRPr lang="en-US" dirty="0"/>
          </a:p>
        </p:txBody>
      </p:sp>
    </p:spTree>
    <p:extLst>
      <p:ext uri="{BB962C8B-B14F-4D97-AF65-F5344CB8AC3E}">
        <p14:creationId xmlns:p14="http://schemas.microsoft.com/office/powerpoint/2010/main" val="6812137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three general types of self-report attitude scales </a:t>
            </a:r>
          </a:p>
        </p:txBody>
      </p:sp>
      <p:sp>
        <p:nvSpPr>
          <p:cNvPr id="4" name="Slide Number Placeholder 3"/>
          <p:cNvSpPr>
            <a:spLocks noGrp="1"/>
          </p:cNvSpPr>
          <p:nvPr>
            <p:ph type="sldNum" sz="quarter" idx="5"/>
          </p:nvPr>
        </p:nvSpPr>
        <p:spPr/>
        <p:txBody>
          <a:bodyPr/>
          <a:lstStyle/>
          <a:p>
            <a:fld id="{BC849E9A-41F7-4779-A581-48A7C374A227}" type="slidenum">
              <a:rPr lang="en-US" smtClean="0"/>
              <a:t>18</a:t>
            </a:fld>
            <a:endParaRPr lang="en-US" dirty="0"/>
          </a:p>
        </p:txBody>
      </p:sp>
    </p:spTree>
    <p:extLst>
      <p:ext uri="{BB962C8B-B14F-4D97-AF65-F5344CB8AC3E}">
        <p14:creationId xmlns:p14="http://schemas.microsoft.com/office/powerpoint/2010/main" val="1831953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second type of self-report attitude scale is graphic-ratings scales </a:t>
            </a:r>
          </a:p>
        </p:txBody>
      </p:sp>
      <p:sp>
        <p:nvSpPr>
          <p:cNvPr id="4" name="Slide Number Placeholder 3"/>
          <p:cNvSpPr>
            <a:spLocks noGrp="1"/>
          </p:cNvSpPr>
          <p:nvPr>
            <p:ph type="sldNum" sz="quarter" idx="5"/>
          </p:nvPr>
        </p:nvSpPr>
        <p:spPr/>
        <p:txBody>
          <a:bodyPr/>
          <a:lstStyle/>
          <a:p>
            <a:fld id="{BC849E9A-41F7-4779-A581-48A7C374A227}" type="slidenum">
              <a:rPr lang="en-US" smtClean="0"/>
              <a:t>23</a:t>
            </a:fld>
            <a:endParaRPr lang="en-US" dirty="0"/>
          </a:p>
        </p:txBody>
      </p:sp>
    </p:spTree>
    <p:extLst>
      <p:ext uri="{BB962C8B-B14F-4D97-AF65-F5344CB8AC3E}">
        <p14:creationId xmlns:p14="http://schemas.microsoft.com/office/powerpoint/2010/main" val="22828375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the last type of self-report attitude scale is comparative-rating scales </a:t>
            </a:r>
          </a:p>
          <a:p>
            <a:r>
              <a:rPr lang="en-US" dirty="0"/>
              <a:t>It might be easier to think of examples </a:t>
            </a:r>
          </a:p>
        </p:txBody>
      </p:sp>
      <p:sp>
        <p:nvSpPr>
          <p:cNvPr id="4" name="Slide Number Placeholder 3"/>
          <p:cNvSpPr>
            <a:spLocks noGrp="1"/>
          </p:cNvSpPr>
          <p:nvPr>
            <p:ph type="sldNum" sz="quarter" idx="5"/>
          </p:nvPr>
        </p:nvSpPr>
        <p:spPr/>
        <p:txBody>
          <a:bodyPr/>
          <a:lstStyle/>
          <a:p>
            <a:fld id="{BC849E9A-41F7-4779-A581-48A7C374A227}" type="slidenum">
              <a:rPr lang="en-US" smtClean="0"/>
              <a:t>24</a:t>
            </a:fld>
            <a:endParaRPr lang="en-US" dirty="0"/>
          </a:p>
        </p:txBody>
      </p:sp>
    </p:spTree>
    <p:extLst>
      <p:ext uri="{BB962C8B-B14F-4D97-AF65-F5344CB8AC3E}">
        <p14:creationId xmlns:p14="http://schemas.microsoft.com/office/powerpoint/2010/main" val="15125394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form of comparative-ratings scale is constant-sum method </a:t>
            </a:r>
          </a:p>
        </p:txBody>
      </p:sp>
      <p:sp>
        <p:nvSpPr>
          <p:cNvPr id="4" name="Slide Number Placeholder 3"/>
          <p:cNvSpPr>
            <a:spLocks noGrp="1"/>
          </p:cNvSpPr>
          <p:nvPr>
            <p:ph type="sldNum" sz="quarter" idx="5"/>
          </p:nvPr>
        </p:nvSpPr>
        <p:spPr/>
        <p:txBody>
          <a:bodyPr/>
          <a:lstStyle/>
          <a:p>
            <a:fld id="{BC849E9A-41F7-4779-A581-48A7C374A227}" type="slidenum">
              <a:rPr lang="en-US" smtClean="0"/>
              <a:t>25</a:t>
            </a:fld>
            <a:endParaRPr lang="en-US" dirty="0"/>
          </a:p>
        </p:txBody>
      </p:sp>
    </p:spTree>
    <p:extLst>
      <p:ext uri="{BB962C8B-B14F-4D97-AF65-F5344CB8AC3E}">
        <p14:creationId xmlns:p14="http://schemas.microsoft.com/office/powerpoint/2010/main" val="13409732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Global measure vs composite measure is related to measurement theory. But I can give you a taste of it. </a:t>
            </a:r>
          </a:p>
          <a:p>
            <a:endParaRPr lang="en-US" dirty="0"/>
          </a:p>
          <a:p>
            <a:r>
              <a:rPr lang="en-US" dirty="0"/>
              <a:t>Why do you think we use odd or even number of scale position? Ex: 5 vs 4 </a:t>
            </a:r>
          </a:p>
          <a:p>
            <a:r>
              <a:rPr lang="en-US" dirty="0"/>
              <a:t>Should we include an option for don’t know or “NA”</a:t>
            </a:r>
          </a:p>
        </p:txBody>
      </p:sp>
      <p:sp>
        <p:nvSpPr>
          <p:cNvPr id="4" name="Slide Number Placeholder 3"/>
          <p:cNvSpPr>
            <a:spLocks noGrp="1"/>
          </p:cNvSpPr>
          <p:nvPr>
            <p:ph type="sldNum" sz="quarter" idx="5"/>
          </p:nvPr>
        </p:nvSpPr>
        <p:spPr/>
        <p:txBody>
          <a:bodyPr/>
          <a:lstStyle/>
          <a:p>
            <a:fld id="{BC849E9A-41F7-4779-A581-48A7C374A227}" type="slidenum">
              <a:rPr lang="en-US" smtClean="0"/>
              <a:t>26</a:t>
            </a:fld>
            <a:endParaRPr lang="en-US" dirty="0"/>
          </a:p>
        </p:txBody>
      </p:sp>
    </p:spTree>
    <p:extLst>
      <p:ext uri="{BB962C8B-B14F-4D97-AF65-F5344CB8AC3E}">
        <p14:creationId xmlns:p14="http://schemas.microsoft.com/office/powerpoint/2010/main" val="25266138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turn to validity and reliability of measures </a:t>
            </a:r>
          </a:p>
          <a:p>
            <a:r>
              <a:rPr lang="en-US" dirty="0"/>
              <a:t>How do you know what we are asking truly measure what we want to measure?</a:t>
            </a:r>
          </a:p>
          <a:p>
            <a:r>
              <a:rPr lang="en-US" dirty="0"/>
              <a:t>How do you know that the variable that you are measuring truly capture the latent construct that you want to measure? </a:t>
            </a:r>
          </a:p>
          <a:p>
            <a:r>
              <a:rPr lang="en-US" dirty="0"/>
              <a:t>So there are 3 components of an observed response </a:t>
            </a:r>
          </a:p>
          <a:p>
            <a:endParaRPr lang="en-US" dirty="0"/>
          </a:p>
          <a:p>
            <a:endParaRPr lang="en-US" dirty="0"/>
          </a:p>
          <a:p>
            <a:endParaRPr lang="en-US" dirty="0"/>
          </a:p>
          <a:p>
            <a:r>
              <a:rPr lang="en-US" dirty="0"/>
              <a:t>Say you of observe a person indicates that along a </a:t>
            </a:r>
            <a:r>
              <a:rPr lang="en-US" dirty="0" err="1"/>
              <a:t>likert</a:t>
            </a:r>
            <a:r>
              <a:rPr lang="en-US" dirty="0"/>
              <a:t> scale asking what your satisfaction level is with the gym’s machine and </a:t>
            </a:r>
            <a:r>
              <a:rPr lang="en-US" dirty="0" err="1"/>
              <a:t>equipmentr</a:t>
            </a:r>
            <a:r>
              <a:rPr lang="en-US" dirty="0"/>
              <a:t>, and she said 3 over 5.</a:t>
            </a:r>
          </a:p>
          <a:p>
            <a:r>
              <a:rPr lang="en-US" dirty="0"/>
              <a:t>That number contains … </a:t>
            </a:r>
          </a:p>
          <a:p>
            <a:endParaRPr lang="en-US" dirty="0"/>
          </a:p>
          <a:p>
            <a:r>
              <a:rPr lang="en-US" dirty="0"/>
              <a:t>Remember to draw </a:t>
            </a:r>
          </a:p>
          <a:p>
            <a:endParaRPr lang="en-US" dirty="0"/>
          </a:p>
        </p:txBody>
      </p:sp>
      <p:sp>
        <p:nvSpPr>
          <p:cNvPr id="4" name="Slide Number Placeholder 3"/>
          <p:cNvSpPr>
            <a:spLocks noGrp="1"/>
          </p:cNvSpPr>
          <p:nvPr>
            <p:ph type="sldNum" sz="quarter" idx="5"/>
          </p:nvPr>
        </p:nvSpPr>
        <p:spPr/>
        <p:txBody>
          <a:bodyPr/>
          <a:lstStyle/>
          <a:p>
            <a:fld id="{BC849E9A-41F7-4779-A581-48A7C374A227}" type="slidenum">
              <a:rPr lang="en-US" smtClean="0"/>
              <a:t>27</a:t>
            </a:fld>
            <a:endParaRPr lang="en-US" dirty="0"/>
          </a:p>
        </p:txBody>
      </p:sp>
    </p:spTree>
    <p:extLst>
      <p:ext uri="{BB962C8B-B14F-4D97-AF65-F5344CB8AC3E}">
        <p14:creationId xmlns:p14="http://schemas.microsoft.com/office/powerpoint/2010/main" val="36317693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Random error is also known as unsystematic error. </a:t>
            </a:r>
          </a:p>
          <a:p>
            <a:endParaRPr lang="en-US" dirty="0"/>
          </a:p>
          <a:p>
            <a:r>
              <a:rPr lang="en-US" dirty="0"/>
              <a:t>I think a visualization will be better to understand the difference between the two errors </a:t>
            </a:r>
          </a:p>
        </p:txBody>
      </p:sp>
      <p:sp>
        <p:nvSpPr>
          <p:cNvPr id="4" name="Slide Number Placeholder 3"/>
          <p:cNvSpPr>
            <a:spLocks noGrp="1"/>
          </p:cNvSpPr>
          <p:nvPr>
            <p:ph type="sldNum" sz="quarter" idx="5"/>
          </p:nvPr>
        </p:nvSpPr>
        <p:spPr/>
        <p:txBody>
          <a:bodyPr/>
          <a:lstStyle/>
          <a:p>
            <a:fld id="{BC849E9A-41F7-4779-A581-48A7C374A227}" type="slidenum">
              <a:rPr lang="en-US" smtClean="0"/>
              <a:t>28</a:t>
            </a:fld>
            <a:endParaRPr lang="en-US" dirty="0"/>
          </a:p>
        </p:txBody>
      </p:sp>
    </p:spTree>
    <p:extLst>
      <p:ext uri="{BB962C8B-B14F-4D97-AF65-F5344CB8AC3E}">
        <p14:creationId xmlns:p14="http://schemas.microsoft.com/office/powerpoint/2010/main" val="41459533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measure the same person’s personality trait. </a:t>
            </a:r>
          </a:p>
          <a:p>
            <a:endParaRPr lang="en-US" dirty="0"/>
          </a:p>
          <a:p>
            <a:r>
              <a:rPr lang="en-US" dirty="0"/>
              <a:t>The researchers found that individuals' levels of each personality trait, relative to other participants, tended to stay consistent within each decade of life. That pattern of consistency begins around age 3, and perhaps even earlier</a:t>
            </a:r>
          </a:p>
        </p:txBody>
      </p:sp>
      <p:sp>
        <p:nvSpPr>
          <p:cNvPr id="4" name="Slide Number Placeholder 3"/>
          <p:cNvSpPr>
            <a:spLocks noGrp="1"/>
          </p:cNvSpPr>
          <p:nvPr>
            <p:ph type="sldNum" sz="quarter" idx="5"/>
          </p:nvPr>
        </p:nvSpPr>
        <p:spPr/>
        <p:txBody>
          <a:bodyPr/>
          <a:lstStyle/>
          <a:p>
            <a:fld id="{BC849E9A-41F7-4779-A581-48A7C374A227}" type="slidenum">
              <a:rPr lang="en-US" smtClean="0"/>
              <a:t>30</a:t>
            </a:fld>
            <a:endParaRPr lang="en-US" dirty="0"/>
          </a:p>
        </p:txBody>
      </p:sp>
    </p:spTree>
    <p:extLst>
      <p:ext uri="{BB962C8B-B14F-4D97-AF65-F5344CB8AC3E}">
        <p14:creationId xmlns:p14="http://schemas.microsoft.com/office/powerpoint/2010/main" val="14807341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measure can be reliable but not valid </a:t>
            </a:r>
          </a:p>
          <a:p>
            <a:r>
              <a:rPr lang="en-US" dirty="0"/>
              <a:t>A valid measure must be reliable. </a:t>
            </a:r>
          </a:p>
        </p:txBody>
      </p:sp>
      <p:sp>
        <p:nvSpPr>
          <p:cNvPr id="4" name="Slide Number Placeholder 3"/>
          <p:cNvSpPr>
            <a:spLocks noGrp="1"/>
          </p:cNvSpPr>
          <p:nvPr>
            <p:ph type="sldNum" sz="quarter" idx="5"/>
          </p:nvPr>
        </p:nvSpPr>
        <p:spPr/>
        <p:txBody>
          <a:bodyPr/>
          <a:lstStyle/>
          <a:p>
            <a:fld id="{BC849E9A-41F7-4779-A581-48A7C374A227}" type="slidenum">
              <a:rPr lang="en-US" smtClean="0"/>
              <a:t>32</a:t>
            </a:fld>
            <a:endParaRPr lang="en-US" dirty="0"/>
          </a:p>
        </p:txBody>
      </p:sp>
    </p:spTree>
    <p:extLst>
      <p:ext uri="{BB962C8B-B14F-4D97-AF65-F5344CB8AC3E}">
        <p14:creationId xmlns:p14="http://schemas.microsoft.com/office/powerpoint/2010/main" val="9750080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US" sz="1200" dirty="0"/>
              <a:t>Ask you to name 7 types of primary data</a:t>
            </a:r>
          </a:p>
          <a:p>
            <a:pPr marL="0" indent="0">
              <a:buFont typeface="+mj-lt"/>
              <a:buNone/>
            </a:pPr>
            <a:endParaRPr lang="en-US" sz="1200" dirty="0"/>
          </a:p>
          <a:p>
            <a:pPr marL="457200" indent="-457200">
              <a:buFont typeface="+mj-lt"/>
              <a:buAutoNum type="arabicPeriod"/>
            </a:pPr>
            <a:r>
              <a:rPr lang="en-US" sz="1200" dirty="0"/>
              <a:t>Demographic/socioeconomic characteristics </a:t>
            </a:r>
          </a:p>
          <a:p>
            <a:pPr marL="457200" indent="-457200">
              <a:buFont typeface="+mj-lt"/>
              <a:buAutoNum type="arabicPeriod"/>
            </a:pPr>
            <a:r>
              <a:rPr lang="en-US" sz="1200" dirty="0"/>
              <a:t>Personality/lifestyle characteristics </a:t>
            </a:r>
          </a:p>
          <a:p>
            <a:pPr marL="457200" indent="-457200">
              <a:buFont typeface="+mj-lt"/>
              <a:buAutoNum type="arabicPeriod"/>
            </a:pPr>
            <a:r>
              <a:rPr lang="en-US" sz="1200" dirty="0"/>
              <a:t>Attitudes </a:t>
            </a:r>
          </a:p>
          <a:p>
            <a:pPr marL="457200" indent="-457200">
              <a:buFont typeface="+mj-lt"/>
              <a:buAutoNum type="arabicPeriod"/>
            </a:pPr>
            <a:r>
              <a:rPr lang="en-US" sz="1200" dirty="0"/>
              <a:t>Awareness/knowledge </a:t>
            </a:r>
          </a:p>
          <a:p>
            <a:pPr marL="457200" indent="-457200">
              <a:buFont typeface="+mj-lt"/>
              <a:buAutoNum type="arabicPeriod"/>
            </a:pPr>
            <a:r>
              <a:rPr lang="en-US" sz="1200" dirty="0"/>
              <a:t>Intentions </a:t>
            </a:r>
          </a:p>
          <a:p>
            <a:pPr marL="457200" indent="-457200">
              <a:buFont typeface="+mj-lt"/>
              <a:buAutoNum type="arabicPeriod"/>
            </a:pPr>
            <a:r>
              <a:rPr lang="en-US" sz="1200" dirty="0"/>
              <a:t>Motivation </a:t>
            </a:r>
          </a:p>
          <a:p>
            <a:pPr marL="457200" indent="-457200">
              <a:buFont typeface="+mj-lt"/>
              <a:buAutoNum type="arabicPeriod"/>
            </a:pPr>
            <a:r>
              <a:rPr lang="en-US" sz="1200" dirty="0"/>
              <a:t>Behavior </a:t>
            </a:r>
          </a:p>
          <a:p>
            <a:endParaRPr lang="en-US" dirty="0"/>
          </a:p>
          <a:p>
            <a:r>
              <a:rPr lang="en-US" dirty="0"/>
              <a:t>Degree of structure;: structured vs. unstructured </a:t>
            </a:r>
          </a:p>
          <a:p>
            <a:r>
              <a:rPr lang="en-US" dirty="0"/>
              <a:t>Degree of Disguise: undisguised vs. Disguised </a:t>
            </a:r>
          </a:p>
          <a:p>
            <a:r>
              <a:rPr lang="en-US" dirty="0"/>
              <a:t>Setting: natural vs. Contrived </a:t>
            </a:r>
          </a:p>
          <a:p>
            <a:r>
              <a:rPr lang="en-US" dirty="0"/>
              <a:t>Method of Administration: Human vs. Mechanical </a:t>
            </a:r>
          </a:p>
          <a:p>
            <a:endParaRPr lang="en-US" dirty="0"/>
          </a:p>
          <a:p>
            <a:endParaRPr lang="en-US" dirty="0"/>
          </a:p>
          <a:p>
            <a:r>
              <a:rPr lang="en-US" dirty="0"/>
              <a:t>Degree of structure: structured vs. unstructured </a:t>
            </a:r>
          </a:p>
          <a:p>
            <a:r>
              <a:rPr lang="en-US" dirty="0"/>
              <a:t>Degree of disguise: undisguised vs. disguised </a:t>
            </a:r>
          </a:p>
          <a:p>
            <a:r>
              <a:rPr lang="en-US" dirty="0"/>
              <a:t>Method of Administration: personal, telephone, mail, and online survey </a:t>
            </a:r>
          </a:p>
        </p:txBody>
      </p:sp>
      <p:sp>
        <p:nvSpPr>
          <p:cNvPr id="4" name="Slide Number Placeholder 3"/>
          <p:cNvSpPr>
            <a:spLocks noGrp="1"/>
          </p:cNvSpPr>
          <p:nvPr>
            <p:ph type="sldNum" sz="quarter" idx="5"/>
          </p:nvPr>
        </p:nvSpPr>
        <p:spPr/>
        <p:txBody>
          <a:bodyPr/>
          <a:lstStyle/>
          <a:p>
            <a:fld id="{BC849E9A-41F7-4779-A581-48A7C374A227}" type="slidenum">
              <a:rPr lang="en-US" smtClean="0"/>
              <a:t>8</a:t>
            </a:fld>
            <a:endParaRPr lang="en-US" dirty="0"/>
          </a:p>
        </p:txBody>
      </p:sp>
    </p:spTree>
    <p:extLst>
      <p:ext uri="{BB962C8B-B14F-4D97-AF65-F5344CB8AC3E}">
        <p14:creationId xmlns:p14="http://schemas.microsoft.com/office/powerpoint/2010/main" val="322043137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Watch this video later to digest it. </a:t>
            </a:r>
          </a:p>
        </p:txBody>
      </p:sp>
      <p:sp>
        <p:nvSpPr>
          <p:cNvPr id="4" name="Slide Number Placeholder 3"/>
          <p:cNvSpPr>
            <a:spLocks noGrp="1"/>
          </p:cNvSpPr>
          <p:nvPr>
            <p:ph type="sldNum" sz="quarter" idx="5"/>
          </p:nvPr>
        </p:nvSpPr>
        <p:spPr/>
        <p:txBody>
          <a:bodyPr/>
          <a:lstStyle/>
          <a:p>
            <a:fld id="{BC849E9A-41F7-4779-A581-48A7C374A227}" type="slidenum">
              <a:rPr lang="en-US" smtClean="0"/>
              <a:t>34</a:t>
            </a:fld>
            <a:endParaRPr lang="en-US" dirty="0"/>
          </a:p>
        </p:txBody>
      </p:sp>
    </p:spTree>
    <p:extLst>
      <p:ext uri="{BB962C8B-B14F-4D97-AF65-F5344CB8AC3E}">
        <p14:creationId xmlns:p14="http://schemas.microsoft.com/office/powerpoint/2010/main" val="241946613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Please remember to turn in </a:t>
            </a:r>
            <a:r>
              <a:rPr lang="en-US"/>
              <a:t>your dataset</a:t>
            </a:r>
          </a:p>
          <a:p>
            <a:endParaRPr lang="en-US"/>
          </a:p>
        </p:txBody>
      </p:sp>
      <p:sp>
        <p:nvSpPr>
          <p:cNvPr id="4" name="Slide Number Placeholder 3"/>
          <p:cNvSpPr>
            <a:spLocks noGrp="1"/>
          </p:cNvSpPr>
          <p:nvPr>
            <p:ph type="sldNum" sz="quarter" idx="5"/>
          </p:nvPr>
        </p:nvSpPr>
        <p:spPr/>
        <p:txBody>
          <a:bodyPr/>
          <a:lstStyle/>
          <a:p>
            <a:fld id="{BC849E9A-41F7-4779-A581-48A7C374A227}" type="slidenum">
              <a:rPr lang="en-US" smtClean="0"/>
              <a:t>37</a:t>
            </a:fld>
            <a:endParaRPr lang="en-US" dirty="0"/>
          </a:p>
        </p:txBody>
      </p:sp>
    </p:spTree>
    <p:extLst>
      <p:ext uri="{BB962C8B-B14F-4D97-AF65-F5344CB8AC3E}">
        <p14:creationId xmlns:p14="http://schemas.microsoft.com/office/powerpoint/2010/main" val="28199362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 over example questionnaire (especially the message section) </a:t>
            </a:r>
          </a:p>
          <a:p>
            <a:r>
              <a:rPr lang="en-US" dirty="0"/>
              <a:t>Go over item 3 (you should look at my comment from assignment 3.5) </a:t>
            </a:r>
          </a:p>
        </p:txBody>
      </p:sp>
      <p:sp>
        <p:nvSpPr>
          <p:cNvPr id="4" name="Slide Number Placeholder 3"/>
          <p:cNvSpPr>
            <a:spLocks noGrp="1"/>
          </p:cNvSpPr>
          <p:nvPr>
            <p:ph type="sldNum" sz="quarter" idx="5"/>
          </p:nvPr>
        </p:nvSpPr>
        <p:spPr/>
        <p:txBody>
          <a:bodyPr/>
          <a:lstStyle/>
          <a:p>
            <a:fld id="{BC849E9A-41F7-4779-A581-48A7C374A227}" type="slidenum">
              <a:rPr lang="en-US" smtClean="0"/>
              <a:t>39</a:t>
            </a:fld>
            <a:endParaRPr lang="en-US" dirty="0"/>
          </a:p>
        </p:txBody>
      </p:sp>
    </p:spTree>
    <p:extLst>
      <p:ext uri="{BB962C8B-B14F-4D97-AF65-F5344CB8AC3E}">
        <p14:creationId xmlns:p14="http://schemas.microsoft.com/office/powerpoint/2010/main" val="91218648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model creates a set of turtles whose goal is to get to the upper right corner of the world.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turtles start with random strategies, but the model then uses an evolutionary approach they improve their strategies over time to reach this corner. </a:t>
            </a:r>
          </a:p>
          <a:p>
            <a:endParaRPr lang="en-US" dirty="0"/>
          </a:p>
          <a:p>
            <a:pPr marL="228600" indent="-228600">
              <a:buAutoNum type="arabicPeriod"/>
            </a:pPr>
            <a:r>
              <a:rPr lang="en-US" dirty="0"/>
              <a:t>Model creates 20 agents, and each agent has a strategy to a random set of five input/operator combination (heading and </a:t>
            </a:r>
            <a:r>
              <a:rPr lang="en-US" dirty="0" err="1"/>
              <a:t>Xcor</a:t>
            </a:r>
            <a:r>
              <a:rPr lang="en-US" dirty="0"/>
              <a:t>)</a:t>
            </a:r>
          </a:p>
          <a:p>
            <a:pPr marL="228600" indent="-228600">
              <a:buAutoNum type="arabicPeriod"/>
            </a:pPr>
            <a:r>
              <a:rPr lang="en-US" dirty="0"/>
              <a:t>Each strategy results in the turtle changing its heading. </a:t>
            </a:r>
          </a:p>
          <a:p>
            <a:pPr marL="228600" indent="-228600">
              <a:buAutoNum type="arabicPeriod"/>
            </a:pPr>
            <a:r>
              <a:rPr lang="en-US" dirty="0"/>
              <a:t>When running the model, each agent executes their strategy 25 times, moves forward 1 after execution of its strategy, and measure its fitness. </a:t>
            </a:r>
          </a:p>
          <a:p>
            <a:pPr marL="228600" indent="-228600">
              <a:buAutoNum type="arabicPeriod"/>
            </a:pPr>
            <a:r>
              <a:rPr lang="en-US" dirty="0"/>
              <a:t>On the basis of this measurement, the worst 75% of the turtles in terms of performance are killed and replaced by mutated copies of the top performing 25% </a:t>
            </a:r>
          </a:p>
          <a:p>
            <a:r>
              <a:rPr lang="en-US" dirty="0"/>
              <a:t>Then the process is then repeated </a:t>
            </a:r>
          </a:p>
          <a:p>
            <a:endParaRPr lang="en-US" dirty="0"/>
          </a:p>
          <a:p>
            <a:r>
              <a:rPr lang="en-US" dirty="0"/>
              <a:t>The BEST FITNESS monitor shows the maximum fitness for agents in the current generation. </a:t>
            </a:r>
          </a:p>
          <a:p>
            <a:r>
              <a:rPr lang="en-US" dirty="0"/>
              <a:t>Fitness is defined here as the distance between the turtle and its goal, expressed as a negative value: the closer this value is to zero, the closer the turtle is to the goal, and thus, the more “fit” it is. </a:t>
            </a:r>
          </a:p>
          <a:p>
            <a:endParaRPr lang="en-US" dirty="0"/>
          </a:p>
          <a:p>
            <a:r>
              <a:rPr lang="en-US" dirty="0"/>
              <a:t>The AVERAGE FITNESS VS. TIME plot shows the evolution of the average fitness of the whole population, which should increase over time. </a:t>
            </a:r>
          </a:p>
          <a:p>
            <a:endParaRPr lang="en-US" dirty="0"/>
          </a:p>
        </p:txBody>
      </p:sp>
      <p:sp>
        <p:nvSpPr>
          <p:cNvPr id="4" name="Slide Number Placeholder 3"/>
          <p:cNvSpPr>
            <a:spLocks noGrp="1"/>
          </p:cNvSpPr>
          <p:nvPr>
            <p:ph type="sldNum" sz="quarter" idx="5"/>
          </p:nvPr>
        </p:nvSpPr>
        <p:spPr/>
        <p:txBody>
          <a:bodyPr/>
          <a:lstStyle/>
          <a:p>
            <a:fld id="{BC849E9A-41F7-4779-A581-48A7C374A227}" type="slidenum">
              <a:rPr lang="en-US" smtClean="0"/>
              <a:t>40</a:t>
            </a:fld>
            <a:endParaRPr lang="en-US" dirty="0"/>
          </a:p>
        </p:txBody>
      </p:sp>
    </p:spTree>
    <p:extLst>
      <p:ext uri="{BB962C8B-B14F-4D97-AF65-F5344CB8AC3E}">
        <p14:creationId xmlns:p14="http://schemas.microsoft.com/office/powerpoint/2010/main" val="14014667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we get to today’s materials, I’d like to introduce you to one of many data detective or fraud detection toolkits: </a:t>
            </a:r>
            <a:r>
              <a:rPr lang="en-US" dirty="0" err="1"/>
              <a:t>Benford’s</a:t>
            </a:r>
            <a:r>
              <a:rPr lang="en-US" dirty="0"/>
              <a:t> law. </a:t>
            </a:r>
          </a:p>
          <a:p>
            <a:r>
              <a:rPr lang="en-US" dirty="0"/>
              <a:t>In the last class, I was met with some skeptical and critical eyes when I mention that data detectives can know if you fake data. </a:t>
            </a:r>
            <a:br>
              <a:rPr lang="en-US" dirty="0"/>
            </a:br>
            <a:r>
              <a:rPr lang="en-US" dirty="0"/>
              <a:t>I think it makes sense, that if a guy just tells me that he knows if I am lying, I probably wouldn’t trust him either. However, we will see if this is possible. </a:t>
            </a:r>
          </a:p>
          <a:p>
            <a:endParaRPr lang="en-US" dirty="0"/>
          </a:p>
          <a:p>
            <a:r>
              <a:rPr lang="en-US" dirty="0"/>
              <a:t>Go to the </a:t>
            </a:r>
            <a:r>
              <a:rPr lang="en-US" dirty="0" err="1"/>
              <a:t>Rscript</a:t>
            </a:r>
            <a:endParaRPr lang="en-US" dirty="0"/>
          </a:p>
          <a:p>
            <a:endParaRPr lang="en-US" dirty="0"/>
          </a:p>
        </p:txBody>
      </p:sp>
      <p:sp>
        <p:nvSpPr>
          <p:cNvPr id="4" name="Slide Number Placeholder 3"/>
          <p:cNvSpPr>
            <a:spLocks noGrp="1"/>
          </p:cNvSpPr>
          <p:nvPr>
            <p:ph type="sldNum" sz="quarter" idx="5"/>
          </p:nvPr>
        </p:nvSpPr>
        <p:spPr/>
        <p:txBody>
          <a:bodyPr/>
          <a:lstStyle/>
          <a:p>
            <a:fld id="{BC849E9A-41F7-4779-A581-48A7C374A227}" type="slidenum">
              <a:rPr lang="en-US" smtClean="0"/>
              <a:t>9</a:t>
            </a:fld>
            <a:endParaRPr lang="en-US" dirty="0"/>
          </a:p>
        </p:txBody>
      </p:sp>
    </p:spTree>
    <p:extLst>
      <p:ext uri="{BB962C8B-B14F-4D97-AF65-F5344CB8AC3E}">
        <p14:creationId xmlns:p14="http://schemas.microsoft.com/office/powerpoint/2010/main" val="7149328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 you remember Dan </a:t>
            </a:r>
            <a:r>
              <a:rPr lang="en-US" dirty="0" err="1"/>
              <a:t>Ariely</a:t>
            </a:r>
            <a:r>
              <a:rPr lang="en-US" dirty="0"/>
              <a:t>? The guy who said big data is like teenage sex</a:t>
            </a:r>
          </a:p>
          <a:p>
            <a:endParaRPr lang="en-US" dirty="0"/>
          </a:p>
          <a:p>
            <a:r>
              <a:rPr lang="en-US" dirty="0"/>
              <a:t>The original paper found that if we ask people to sign a statement of honesty at the top of a document, instead of the bottom of a document, it’s likely that people will be more honest. </a:t>
            </a:r>
          </a:p>
          <a:p>
            <a:r>
              <a:rPr lang="en-US" dirty="0"/>
              <a:t>However, in the 2020 paper, he shot himself in the foot, he said that he cannot replicate the original finding, both exactly and conceptually. </a:t>
            </a:r>
          </a:p>
          <a:p>
            <a:r>
              <a:rPr lang="en-US" dirty="0"/>
              <a:t>Interestingly, this time they posted the data from the last time as well, and this is well it gets interesting. </a:t>
            </a:r>
          </a:p>
          <a:p>
            <a:r>
              <a:rPr lang="en-US" dirty="0"/>
              <a:t>A group of researchers did a deep dive into the dataset, and found many anomalies. (go into </a:t>
            </a:r>
            <a:r>
              <a:rPr lang="en-US"/>
              <a:t>the data colada post)</a:t>
            </a:r>
          </a:p>
          <a:p>
            <a:endParaRPr lang="en-US"/>
          </a:p>
        </p:txBody>
      </p:sp>
      <p:sp>
        <p:nvSpPr>
          <p:cNvPr id="4" name="Slide Number Placeholder 3"/>
          <p:cNvSpPr>
            <a:spLocks noGrp="1"/>
          </p:cNvSpPr>
          <p:nvPr>
            <p:ph type="sldNum" sz="quarter" idx="5"/>
          </p:nvPr>
        </p:nvSpPr>
        <p:spPr/>
        <p:txBody>
          <a:bodyPr/>
          <a:lstStyle/>
          <a:p>
            <a:fld id="{BC849E9A-41F7-4779-A581-48A7C374A227}" type="slidenum">
              <a:rPr lang="en-US" smtClean="0"/>
              <a:t>10</a:t>
            </a:fld>
            <a:endParaRPr lang="en-US" dirty="0"/>
          </a:p>
        </p:txBody>
      </p:sp>
    </p:spTree>
    <p:extLst>
      <p:ext uri="{BB962C8B-B14F-4D97-AF65-F5344CB8AC3E}">
        <p14:creationId xmlns:p14="http://schemas.microsoft.com/office/powerpoint/2010/main" val="28416265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Chapter 12</a:t>
            </a:r>
          </a:p>
        </p:txBody>
      </p:sp>
      <p:sp>
        <p:nvSpPr>
          <p:cNvPr id="4" name="Slide Number Placeholder 3"/>
          <p:cNvSpPr>
            <a:spLocks noGrp="1"/>
          </p:cNvSpPr>
          <p:nvPr>
            <p:ph type="sldNum" sz="quarter" idx="5"/>
          </p:nvPr>
        </p:nvSpPr>
        <p:spPr/>
        <p:txBody>
          <a:bodyPr/>
          <a:lstStyle/>
          <a:p>
            <a:fld id="{BC849E9A-41F7-4779-A581-48A7C374A227}" type="slidenum">
              <a:rPr lang="en-US" smtClean="0"/>
              <a:t>11</a:t>
            </a:fld>
            <a:endParaRPr lang="en-US" dirty="0"/>
          </a:p>
        </p:txBody>
      </p:sp>
    </p:spTree>
    <p:extLst>
      <p:ext uri="{BB962C8B-B14F-4D97-AF65-F5344CB8AC3E}">
        <p14:creationId xmlns:p14="http://schemas.microsoft.com/office/powerpoint/2010/main" val="6244341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u="sng" dirty="0"/>
              <a:t>Source:</a:t>
            </a:r>
            <a:r>
              <a:rPr lang="en-US" sz="1200" dirty="0"/>
              <a:t> Peter D. Bennett, ed., </a:t>
            </a:r>
            <a:r>
              <a:rPr lang="en-US" sz="1200" i="1" dirty="0"/>
              <a:t>Dictionary of Marketing Terms, </a:t>
            </a:r>
            <a:r>
              <a:rPr lang="en-US" sz="1200" dirty="0"/>
              <a:t>2nd ed. (Chicago: American Marketing Association, 1995), p. 173.</a:t>
            </a:r>
          </a:p>
          <a:p>
            <a:endParaRPr lang="en-US" dirty="0"/>
          </a:p>
          <a:p>
            <a:endParaRPr lang="en-US" dirty="0"/>
          </a:p>
          <a:p>
            <a:r>
              <a:rPr lang="en-US" sz="1200" dirty="0"/>
              <a:t>Measurement is determining how much of a property is possessed by the entity you are measuring. Entity in our case can be customer, brands, stores, advertisements etc. </a:t>
            </a:r>
          </a:p>
          <a:p>
            <a:r>
              <a:rPr lang="en-US" sz="1200" dirty="0"/>
              <a:t>Measurement vs. the variable?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measurement is amount of information within a variable. </a:t>
            </a:r>
          </a:p>
          <a:p>
            <a:endParaRPr lang="en-US" dirty="0"/>
          </a:p>
        </p:txBody>
      </p:sp>
      <p:sp>
        <p:nvSpPr>
          <p:cNvPr id="4" name="Slide Number Placeholder 3"/>
          <p:cNvSpPr>
            <a:spLocks noGrp="1"/>
          </p:cNvSpPr>
          <p:nvPr>
            <p:ph type="sldNum" sz="quarter" idx="5"/>
          </p:nvPr>
        </p:nvSpPr>
        <p:spPr/>
        <p:txBody>
          <a:bodyPr/>
          <a:lstStyle/>
          <a:p>
            <a:fld id="{BC849E9A-41F7-4779-A581-48A7C374A227}" type="slidenum">
              <a:rPr lang="en-US" smtClean="0"/>
              <a:t>12</a:t>
            </a:fld>
            <a:endParaRPr lang="en-US" dirty="0"/>
          </a:p>
        </p:txBody>
      </p:sp>
    </p:spTree>
    <p:extLst>
      <p:ext uri="{BB962C8B-B14F-4D97-AF65-F5344CB8AC3E}">
        <p14:creationId xmlns:p14="http://schemas.microsoft.com/office/powerpoint/2010/main" val="37976847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4 types of scale for measurement </a:t>
            </a:r>
          </a:p>
          <a:p>
            <a:endParaRPr lang="en-US" dirty="0"/>
          </a:p>
          <a:p>
            <a:r>
              <a:rPr lang="en-US" dirty="0"/>
              <a:t>Can someone help me define mode, median, mean, and geometric mean?</a:t>
            </a:r>
          </a:p>
        </p:txBody>
      </p:sp>
      <p:sp>
        <p:nvSpPr>
          <p:cNvPr id="4" name="Slide Number Placeholder 3"/>
          <p:cNvSpPr>
            <a:spLocks noGrp="1"/>
          </p:cNvSpPr>
          <p:nvPr>
            <p:ph type="sldNum" sz="quarter" idx="5"/>
          </p:nvPr>
        </p:nvSpPr>
        <p:spPr/>
        <p:txBody>
          <a:bodyPr/>
          <a:lstStyle/>
          <a:p>
            <a:fld id="{BC849E9A-41F7-4779-A581-48A7C374A227}" type="slidenum">
              <a:rPr lang="en-US" smtClean="0"/>
              <a:t>13</a:t>
            </a:fld>
            <a:endParaRPr lang="en-US" dirty="0"/>
          </a:p>
        </p:txBody>
      </p:sp>
    </p:spTree>
    <p:extLst>
      <p:ext uri="{BB962C8B-B14F-4D97-AF65-F5344CB8AC3E}">
        <p14:creationId xmlns:p14="http://schemas.microsoft.com/office/powerpoint/2010/main" val="30839779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the lowest level, we have nominal scale, which is usually used for identity such as gender or brand purchase, the average will be mode </a:t>
            </a:r>
          </a:p>
          <a:p>
            <a:r>
              <a:rPr lang="en-US" dirty="0"/>
              <a:t>On the second level, we have ordinal scale, which is in in its name you measure a variable in a specified order such as brand preference, you rank your preference from Walmart shoes to Nike shoes, we have median as an average </a:t>
            </a:r>
          </a:p>
          <a:p>
            <a:endParaRPr lang="en-US" dirty="0"/>
          </a:p>
        </p:txBody>
      </p:sp>
      <p:sp>
        <p:nvSpPr>
          <p:cNvPr id="4" name="Slide Number Placeholder 3"/>
          <p:cNvSpPr>
            <a:spLocks noGrp="1"/>
          </p:cNvSpPr>
          <p:nvPr>
            <p:ph type="sldNum" sz="quarter" idx="5"/>
          </p:nvPr>
        </p:nvSpPr>
        <p:spPr/>
        <p:txBody>
          <a:bodyPr/>
          <a:lstStyle/>
          <a:p>
            <a:fld id="{BC849E9A-41F7-4779-A581-48A7C374A227}" type="slidenum">
              <a:rPr lang="en-US" smtClean="0"/>
              <a:t>14</a:t>
            </a:fld>
            <a:endParaRPr lang="en-US" dirty="0"/>
          </a:p>
        </p:txBody>
      </p:sp>
    </p:spTree>
    <p:extLst>
      <p:ext uri="{BB962C8B-B14F-4D97-AF65-F5344CB8AC3E}">
        <p14:creationId xmlns:p14="http://schemas.microsoft.com/office/powerpoint/2010/main" val="4934385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the next level, we have interval where we can use for comparison of intervals (this might be hard to understand at first), but I think you can understand with examples such as customer satisfaction, or brand attitude, you can rank it from a scale of 1 to 5, or 1 to 7. Then you can calculate the average by taking the mean </a:t>
            </a:r>
          </a:p>
          <a:p>
            <a:r>
              <a:rPr lang="en-US" dirty="0"/>
              <a:t>And the highest level of measurement is ratio,  such as units sold, or income, </a:t>
            </a:r>
          </a:p>
          <a:p>
            <a:endParaRPr lang="en-US" dirty="0"/>
          </a:p>
          <a:p>
            <a:r>
              <a:rPr lang="en-US" dirty="0"/>
              <a:t>The difference between interval and ratio scales comes from their ability to dip below zero. Interval scales hold no true zero and can represent values below zero. For example, you can measure temperature below 0 degrees Celsius, such as -10 degrees. Ratio variables, on the other hand, never fall below zero.</a:t>
            </a:r>
          </a:p>
          <a:p>
            <a:endParaRPr lang="en-US" dirty="0"/>
          </a:p>
          <a:p>
            <a:r>
              <a:rPr lang="en-US" dirty="0"/>
              <a:t>An interval scale, however, has a zero point with an arbitrary presence. This means that the value of zero has no real meaning.</a:t>
            </a:r>
          </a:p>
          <a:p>
            <a:endParaRPr lang="en-US" dirty="0"/>
          </a:p>
          <a:p>
            <a:r>
              <a:rPr lang="en-US" dirty="0"/>
              <a:t>the distance between two variables in a ratio scale is also equal in distance. In addition, a ratio scale has a true zero point, meaning the value of zero is not arbitrary</a:t>
            </a:r>
          </a:p>
        </p:txBody>
      </p:sp>
      <p:sp>
        <p:nvSpPr>
          <p:cNvPr id="4" name="Slide Number Placeholder 3"/>
          <p:cNvSpPr>
            <a:spLocks noGrp="1"/>
          </p:cNvSpPr>
          <p:nvPr>
            <p:ph type="sldNum" sz="quarter" idx="5"/>
          </p:nvPr>
        </p:nvSpPr>
        <p:spPr/>
        <p:txBody>
          <a:bodyPr/>
          <a:lstStyle/>
          <a:p>
            <a:fld id="{BC849E9A-41F7-4779-A581-48A7C374A227}" type="slidenum">
              <a:rPr lang="en-US" smtClean="0"/>
              <a:t>15</a:t>
            </a:fld>
            <a:endParaRPr lang="en-US" dirty="0"/>
          </a:p>
        </p:txBody>
      </p:sp>
    </p:spTree>
    <p:extLst>
      <p:ext uri="{BB962C8B-B14F-4D97-AF65-F5344CB8AC3E}">
        <p14:creationId xmlns:p14="http://schemas.microsoft.com/office/powerpoint/2010/main" val="5968423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9718B7-7F68-4CC9-8291-332587FA31D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181D6BB-0446-49E8-8677-EADF274E952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35AEE24-534A-40F1-99E4-00B7D5FD9124}"/>
              </a:ext>
            </a:extLst>
          </p:cNvPr>
          <p:cNvSpPr>
            <a:spLocks noGrp="1"/>
          </p:cNvSpPr>
          <p:nvPr>
            <p:ph type="dt" sz="half" idx="10"/>
          </p:nvPr>
        </p:nvSpPr>
        <p:spPr/>
        <p:txBody>
          <a:bodyPr/>
          <a:lstStyle/>
          <a:p>
            <a:fld id="{DECF21A4-E71B-4D3A-AF45-E989C23A7BB1}" type="datetimeFigureOut">
              <a:rPr lang="en-US" smtClean="0"/>
              <a:t>2/15/2022</a:t>
            </a:fld>
            <a:endParaRPr lang="en-US" dirty="0"/>
          </a:p>
        </p:txBody>
      </p:sp>
      <p:sp>
        <p:nvSpPr>
          <p:cNvPr id="5" name="Footer Placeholder 4">
            <a:extLst>
              <a:ext uri="{FF2B5EF4-FFF2-40B4-BE49-F238E27FC236}">
                <a16:creationId xmlns:a16="http://schemas.microsoft.com/office/drawing/2014/main" id="{CD594011-48FF-493D-8286-F62D3455253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880EFCD-7E72-4882-86DC-2F371D7D9516}"/>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11528132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A47D73-EDDA-49A6-BA12-1CA980DA9BC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189B82E-4CA1-47A5-B133-FBD4D8A8398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38A267F-D142-4D04-9F03-6CB099E6FA32}"/>
              </a:ext>
            </a:extLst>
          </p:cNvPr>
          <p:cNvSpPr>
            <a:spLocks noGrp="1"/>
          </p:cNvSpPr>
          <p:nvPr>
            <p:ph type="dt" sz="half" idx="10"/>
          </p:nvPr>
        </p:nvSpPr>
        <p:spPr/>
        <p:txBody>
          <a:bodyPr/>
          <a:lstStyle/>
          <a:p>
            <a:fld id="{DECF21A4-E71B-4D3A-AF45-E989C23A7BB1}" type="datetimeFigureOut">
              <a:rPr lang="en-US" smtClean="0"/>
              <a:t>2/15/2022</a:t>
            </a:fld>
            <a:endParaRPr lang="en-US" dirty="0"/>
          </a:p>
        </p:txBody>
      </p:sp>
      <p:sp>
        <p:nvSpPr>
          <p:cNvPr id="5" name="Footer Placeholder 4">
            <a:extLst>
              <a:ext uri="{FF2B5EF4-FFF2-40B4-BE49-F238E27FC236}">
                <a16:creationId xmlns:a16="http://schemas.microsoft.com/office/drawing/2014/main" id="{705127CA-154D-4E90-B776-A2EE71F78D2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D5F0BA5-F4EE-4282-B111-76B869BE267D}"/>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30674087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256E92A-52E0-4710-BDEF-0A153468540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7A240E1-5EB0-47FD-AA37-BF945D136CC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1A14243-F1E4-487A-ABEC-30516A01DF2B}"/>
              </a:ext>
            </a:extLst>
          </p:cNvPr>
          <p:cNvSpPr>
            <a:spLocks noGrp="1"/>
          </p:cNvSpPr>
          <p:nvPr>
            <p:ph type="dt" sz="half" idx="10"/>
          </p:nvPr>
        </p:nvSpPr>
        <p:spPr/>
        <p:txBody>
          <a:bodyPr/>
          <a:lstStyle/>
          <a:p>
            <a:fld id="{DECF21A4-E71B-4D3A-AF45-E989C23A7BB1}" type="datetimeFigureOut">
              <a:rPr lang="en-US" smtClean="0"/>
              <a:t>2/15/2022</a:t>
            </a:fld>
            <a:endParaRPr lang="en-US" dirty="0"/>
          </a:p>
        </p:txBody>
      </p:sp>
      <p:sp>
        <p:nvSpPr>
          <p:cNvPr id="5" name="Footer Placeholder 4">
            <a:extLst>
              <a:ext uri="{FF2B5EF4-FFF2-40B4-BE49-F238E27FC236}">
                <a16:creationId xmlns:a16="http://schemas.microsoft.com/office/drawing/2014/main" id="{AC358244-98FD-472D-AB8C-075F71C10BF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4998D5A-820D-4519-967F-33320971CBAB}"/>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140243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6334F3-0709-471B-A734-C4B404F55B8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F795016-AF78-4708-9C5F-21110C197B0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AAEA2D1-B124-4454-AFDC-EA60A14BA121}"/>
              </a:ext>
            </a:extLst>
          </p:cNvPr>
          <p:cNvSpPr>
            <a:spLocks noGrp="1"/>
          </p:cNvSpPr>
          <p:nvPr>
            <p:ph type="dt" sz="half" idx="10"/>
          </p:nvPr>
        </p:nvSpPr>
        <p:spPr/>
        <p:txBody>
          <a:bodyPr/>
          <a:lstStyle/>
          <a:p>
            <a:fld id="{DECF21A4-E71B-4D3A-AF45-E989C23A7BB1}" type="datetimeFigureOut">
              <a:rPr lang="en-US" smtClean="0"/>
              <a:t>2/15/2022</a:t>
            </a:fld>
            <a:endParaRPr lang="en-US" dirty="0"/>
          </a:p>
        </p:txBody>
      </p:sp>
      <p:sp>
        <p:nvSpPr>
          <p:cNvPr id="5" name="Footer Placeholder 4">
            <a:extLst>
              <a:ext uri="{FF2B5EF4-FFF2-40B4-BE49-F238E27FC236}">
                <a16:creationId xmlns:a16="http://schemas.microsoft.com/office/drawing/2014/main" id="{B4F58000-F9D7-4A53-A6C5-E5E8154226B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0D22AAD-0D08-4F47-8D5A-EFE29017E8DD}"/>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42130462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36159-1280-4EE9-96D3-A56BD582661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BA27A78-1874-488A-B215-7D763D33818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84BB3D1-3138-4B69-BF5D-4B1A213451CA}"/>
              </a:ext>
            </a:extLst>
          </p:cNvPr>
          <p:cNvSpPr>
            <a:spLocks noGrp="1"/>
          </p:cNvSpPr>
          <p:nvPr>
            <p:ph type="dt" sz="half" idx="10"/>
          </p:nvPr>
        </p:nvSpPr>
        <p:spPr/>
        <p:txBody>
          <a:bodyPr/>
          <a:lstStyle/>
          <a:p>
            <a:fld id="{DECF21A4-E71B-4D3A-AF45-E989C23A7BB1}" type="datetimeFigureOut">
              <a:rPr lang="en-US" smtClean="0"/>
              <a:t>2/15/2022</a:t>
            </a:fld>
            <a:endParaRPr lang="en-US" dirty="0"/>
          </a:p>
        </p:txBody>
      </p:sp>
      <p:sp>
        <p:nvSpPr>
          <p:cNvPr id="5" name="Footer Placeholder 4">
            <a:extLst>
              <a:ext uri="{FF2B5EF4-FFF2-40B4-BE49-F238E27FC236}">
                <a16:creationId xmlns:a16="http://schemas.microsoft.com/office/drawing/2014/main" id="{0EFF90C5-31F4-4A22-AC00-3FB5ED291B2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951F787E-B946-4091-ABC6-F9DB06BBEE34}"/>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10892729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0CAA11-CC97-44E5-AE4D-808FD741A06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83AB6CB-9460-4BCA-86C5-5F26357AB80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9FAB0F6-401D-4BAF-A300-65AD684DF96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4561BBA-B185-4B45-B152-3D320E15F550}"/>
              </a:ext>
            </a:extLst>
          </p:cNvPr>
          <p:cNvSpPr>
            <a:spLocks noGrp="1"/>
          </p:cNvSpPr>
          <p:nvPr>
            <p:ph type="dt" sz="half" idx="10"/>
          </p:nvPr>
        </p:nvSpPr>
        <p:spPr/>
        <p:txBody>
          <a:bodyPr/>
          <a:lstStyle/>
          <a:p>
            <a:fld id="{DECF21A4-E71B-4D3A-AF45-E989C23A7BB1}" type="datetimeFigureOut">
              <a:rPr lang="en-US" smtClean="0"/>
              <a:t>2/15/2022</a:t>
            </a:fld>
            <a:endParaRPr lang="en-US" dirty="0"/>
          </a:p>
        </p:txBody>
      </p:sp>
      <p:sp>
        <p:nvSpPr>
          <p:cNvPr id="6" name="Footer Placeholder 5">
            <a:extLst>
              <a:ext uri="{FF2B5EF4-FFF2-40B4-BE49-F238E27FC236}">
                <a16:creationId xmlns:a16="http://schemas.microsoft.com/office/drawing/2014/main" id="{D61CD760-96AC-4821-A56B-0B805F2FAD44}"/>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2F750665-D5B5-4D0B-B2F0-CB6B027CDEC7}"/>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31380615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EA47C3-C498-415A-A057-E19BCEB5F28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BF6677F-2712-4810-A3AA-56FA75386D2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871B54A-6775-4978-8E19-32694C9B5E3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DBA1303-B245-476D-BD02-A4E4A359F6E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E8E898F-5B79-46F1-89C1-F827997CC48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B417A4D-2EC9-4294-BFF4-EAE22EE1099A}"/>
              </a:ext>
            </a:extLst>
          </p:cNvPr>
          <p:cNvSpPr>
            <a:spLocks noGrp="1"/>
          </p:cNvSpPr>
          <p:nvPr>
            <p:ph type="dt" sz="half" idx="10"/>
          </p:nvPr>
        </p:nvSpPr>
        <p:spPr/>
        <p:txBody>
          <a:bodyPr/>
          <a:lstStyle/>
          <a:p>
            <a:fld id="{DECF21A4-E71B-4D3A-AF45-E989C23A7BB1}" type="datetimeFigureOut">
              <a:rPr lang="en-US" smtClean="0"/>
              <a:t>2/15/2022</a:t>
            </a:fld>
            <a:endParaRPr lang="en-US" dirty="0"/>
          </a:p>
        </p:txBody>
      </p:sp>
      <p:sp>
        <p:nvSpPr>
          <p:cNvPr id="8" name="Footer Placeholder 7">
            <a:extLst>
              <a:ext uri="{FF2B5EF4-FFF2-40B4-BE49-F238E27FC236}">
                <a16:creationId xmlns:a16="http://schemas.microsoft.com/office/drawing/2014/main" id="{6150E317-3602-42A1-BB7F-0184072E8D5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50CE2C97-E26C-4A8B-93A0-B01E2C7F4522}"/>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22586984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9F68FC-5755-447A-8D7F-9ADED3E994A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AB50287-81AA-46CA-8CB3-53A7F8313741}"/>
              </a:ext>
            </a:extLst>
          </p:cNvPr>
          <p:cNvSpPr>
            <a:spLocks noGrp="1"/>
          </p:cNvSpPr>
          <p:nvPr>
            <p:ph type="dt" sz="half" idx="10"/>
          </p:nvPr>
        </p:nvSpPr>
        <p:spPr/>
        <p:txBody>
          <a:bodyPr/>
          <a:lstStyle/>
          <a:p>
            <a:fld id="{DECF21A4-E71B-4D3A-AF45-E989C23A7BB1}" type="datetimeFigureOut">
              <a:rPr lang="en-US" smtClean="0"/>
              <a:t>2/15/2022</a:t>
            </a:fld>
            <a:endParaRPr lang="en-US" dirty="0"/>
          </a:p>
        </p:txBody>
      </p:sp>
      <p:sp>
        <p:nvSpPr>
          <p:cNvPr id="4" name="Footer Placeholder 3">
            <a:extLst>
              <a:ext uri="{FF2B5EF4-FFF2-40B4-BE49-F238E27FC236}">
                <a16:creationId xmlns:a16="http://schemas.microsoft.com/office/drawing/2014/main" id="{2F1BA4AA-02C9-459E-9362-3DA60E3B5972}"/>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B2A2C8F-DBB4-4235-A67E-FB4039D9AA24}"/>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40683954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46ACAA5-F8E7-46E9-8BA7-A510948B62CC}"/>
              </a:ext>
            </a:extLst>
          </p:cNvPr>
          <p:cNvSpPr>
            <a:spLocks noGrp="1"/>
          </p:cNvSpPr>
          <p:nvPr>
            <p:ph type="dt" sz="half" idx="10"/>
          </p:nvPr>
        </p:nvSpPr>
        <p:spPr/>
        <p:txBody>
          <a:bodyPr/>
          <a:lstStyle/>
          <a:p>
            <a:fld id="{DECF21A4-E71B-4D3A-AF45-E989C23A7BB1}" type="datetimeFigureOut">
              <a:rPr lang="en-US" smtClean="0"/>
              <a:t>2/15/2022</a:t>
            </a:fld>
            <a:endParaRPr lang="en-US" dirty="0"/>
          </a:p>
        </p:txBody>
      </p:sp>
      <p:sp>
        <p:nvSpPr>
          <p:cNvPr id="3" name="Footer Placeholder 2">
            <a:extLst>
              <a:ext uri="{FF2B5EF4-FFF2-40B4-BE49-F238E27FC236}">
                <a16:creationId xmlns:a16="http://schemas.microsoft.com/office/drawing/2014/main" id="{D1F2DEE8-5654-4DCA-A8D0-D883E52B6FBC}"/>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0B179A5-4329-4057-9DEB-5B6E3AD1183F}"/>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6217904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91DA80-336B-4DBB-91A1-6E3E4B3C20A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840D456-F0A3-4789-A310-A23F01B2EC0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B8A8B05-7071-44D4-80F7-3E8191C9A49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5D8562E-E6F1-449B-909C-98426BA86B36}"/>
              </a:ext>
            </a:extLst>
          </p:cNvPr>
          <p:cNvSpPr>
            <a:spLocks noGrp="1"/>
          </p:cNvSpPr>
          <p:nvPr>
            <p:ph type="dt" sz="half" idx="10"/>
          </p:nvPr>
        </p:nvSpPr>
        <p:spPr/>
        <p:txBody>
          <a:bodyPr/>
          <a:lstStyle/>
          <a:p>
            <a:fld id="{DECF21A4-E71B-4D3A-AF45-E989C23A7BB1}" type="datetimeFigureOut">
              <a:rPr lang="en-US" smtClean="0"/>
              <a:t>2/15/2022</a:t>
            </a:fld>
            <a:endParaRPr lang="en-US" dirty="0"/>
          </a:p>
        </p:txBody>
      </p:sp>
      <p:sp>
        <p:nvSpPr>
          <p:cNvPr id="6" name="Footer Placeholder 5">
            <a:extLst>
              <a:ext uri="{FF2B5EF4-FFF2-40B4-BE49-F238E27FC236}">
                <a16:creationId xmlns:a16="http://schemas.microsoft.com/office/drawing/2014/main" id="{7EB47A9A-FB08-407B-A73A-0AC513F0FD5A}"/>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4BFF841F-796A-4FE6-B5E0-C8A4986793EE}"/>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108984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D474D-6779-4C23-BD3C-82F5DC3E3E2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A21096C-E430-49C7-A801-21C0BD95DC4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0024828F-334F-4A50-850D-10684F24527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33293F4-2B70-4BB5-A982-219E4133E251}"/>
              </a:ext>
            </a:extLst>
          </p:cNvPr>
          <p:cNvSpPr>
            <a:spLocks noGrp="1"/>
          </p:cNvSpPr>
          <p:nvPr>
            <p:ph type="dt" sz="half" idx="10"/>
          </p:nvPr>
        </p:nvSpPr>
        <p:spPr/>
        <p:txBody>
          <a:bodyPr/>
          <a:lstStyle/>
          <a:p>
            <a:fld id="{DECF21A4-E71B-4D3A-AF45-E989C23A7BB1}" type="datetimeFigureOut">
              <a:rPr lang="en-US" smtClean="0"/>
              <a:t>2/15/2022</a:t>
            </a:fld>
            <a:endParaRPr lang="en-US" dirty="0"/>
          </a:p>
        </p:txBody>
      </p:sp>
      <p:sp>
        <p:nvSpPr>
          <p:cNvPr id="6" name="Footer Placeholder 5">
            <a:extLst>
              <a:ext uri="{FF2B5EF4-FFF2-40B4-BE49-F238E27FC236}">
                <a16:creationId xmlns:a16="http://schemas.microsoft.com/office/drawing/2014/main" id="{C4F9A86F-B378-4759-B50E-2E0BFAE62463}"/>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B0A95BDC-FC58-4638-AA59-A3DA9931FD3D}"/>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17908331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D80BC3B-525F-4038-9330-0729879F918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9629186-93D7-46FA-AE02-36D9426043A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1BF1CEB-0530-4996-BAEF-2E6A04DAD60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ECF21A4-E71B-4D3A-AF45-E989C23A7BB1}" type="datetimeFigureOut">
              <a:rPr lang="en-US" smtClean="0"/>
              <a:t>2/15/2022</a:t>
            </a:fld>
            <a:endParaRPr lang="en-US" dirty="0"/>
          </a:p>
        </p:txBody>
      </p:sp>
      <p:sp>
        <p:nvSpPr>
          <p:cNvPr id="5" name="Footer Placeholder 4">
            <a:extLst>
              <a:ext uri="{FF2B5EF4-FFF2-40B4-BE49-F238E27FC236}">
                <a16:creationId xmlns:a16="http://schemas.microsoft.com/office/drawing/2014/main" id="{C8DCFF3D-7353-4B4D-9E75-FA835E06E74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F382C8D6-8B0B-4982-9EE4-AA823C69C32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6AF1B4E-90EC-4A51-B6E5-B702C054ECB0}" type="slidenum">
              <a:rPr lang="en-US" smtClean="0"/>
              <a:t>‹#›</a:t>
            </a:fld>
            <a:endParaRPr lang="en-US" dirty="0"/>
          </a:p>
        </p:txBody>
      </p:sp>
    </p:spTree>
    <p:extLst>
      <p:ext uri="{BB962C8B-B14F-4D97-AF65-F5344CB8AC3E}">
        <p14:creationId xmlns:p14="http://schemas.microsoft.com/office/powerpoint/2010/main" val="40106040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hyperlink" Target="http://datacolada.org/98"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hyperlink" Target="https://www.pnas.org/content/117/13/7103.short" TargetMode="External"/><Relationship Id="rId4" Type="http://schemas.openxmlformats.org/officeDocument/2006/relationships/hyperlink" Target="https://www.pnas.org/content/109/38/15197.short" TargetMode="Externa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hyperlink" Target="https://creativecommons.org/licenses/by-sa/3.0/" TargetMode="External"/><Relationship Id="rId5" Type="http://schemas.openxmlformats.org/officeDocument/2006/relationships/hyperlink" Target="http://capreform.eu/public-goods-measurement-concerns-in-the-cap-post-2013/" TargetMode="External"/><Relationship Id="rId4" Type="http://schemas.openxmlformats.org/officeDocument/2006/relationships/image" Target="../media/image17.jp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hyperlink" Target="https://creativecommons.org/licenses/by-sa/3.0/" TargetMode="External"/><Relationship Id="rId5" Type="http://schemas.openxmlformats.org/officeDocument/2006/relationships/image" Target="../media/image20.jpeg"/><Relationship Id="rId4" Type="http://schemas.openxmlformats.org/officeDocument/2006/relationships/hyperlink" Target="https://www.picpedia.org/highway-signs/a/attitude.html" TargetMode="Externa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9.xml.rels><?xml version="1.0" encoding="UTF-8" standalone="yes"?>
<Relationships xmlns="http://schemas.openxmlformats.org/package/2006/relationships"><Relationship Id="rId3" Type="http://schemas.openxmlformats.org/officeDocument/2006/relationships/hyperlink" Target="https://www.pinterest.com/pin/192247477823300920/" TargetMode="External"/><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svg"/><Relationship Id="rId5" Type="http://schemas.openxmlformats.org/officeDocument/2006/relationships/image" Target="../media/image4.png"/><Relationship Id="rId10" Type="http://schemas.openxmlformats.org/officeDocument/2006/relationships/image" Target="../media/image9.svg"/><Relationship Id="rId4" Type="http://schemas.openxmlformats.org/officeDocument/2006/relationships/image" Target="../media/image3.svg"/><Relationship Id="rId9" Type="http://schemas.openxmlformats.org/officeDocument/2006/relationships/image" Target="../media/image8.png"/></Relationships>
</file>

<file path=ppt/slides/_rels/slide2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www.pngall.com/interview-png/download/13149" TargetMode="External"/><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hyperlink" Target="https://creativecommons.org/licenses/by-nc/3.0/"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hyperlink" Target="https://creativecommons.org/licenses/by-sa/3.0/" TargetMode="External"/><Relationship Id="rId4" Type="http://schemas.openxmlformats.org/officeDocument/2006/relationships/hyperlink" Target="http://www.picpedia.org/highway-signs/r/reliability.html" TargetMode="External"/></Relationships>
</file>

<file path=ppt/slides/_rels/slide31.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https://en.wikipedia.org/wiki/File:Reliability_and_validity.svg" TargetMode="External"/><Relationship Id="rId2" Type="http://schemas.openxmlformats.org/officeDocument/2006/relationships/image" Target="../media/image39.png"/><Relationship Id="rId1" Type="http://schemas.openxmlformats.org/officeDocument/2006/relationships/slideLayout" Target="../slideLayouts/slideLayout2.xml"/><Relationship Id="rId5" Type="http://schemas.openxmlformats.org/officeDocument/2006/relationships/hyperlink" Target="https://creativecommons.org/licenses/by-sa/3.0/" TargetMode="External"/><Relationship Id="rId4" Type="http://schemas.openxmlformats.org/officeDocument/2006/relationships/image" Target="../media/image40.jpe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video" Target="https://www.youtube.com/embed/L-ofOlsuI4U?feature=oembed" TargetMode="External"/><Relationship Id="rId4" Type="http://schemas.openxmlformats.org/officeDocument/2006/relationships/image" Target="../media/image41.jpeg"/></Relationships>
</file>

<file path=ppt/slides/_rels/slide35.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s://www.pexels.com/photo/interior-design-of-a-glass-wall-restaurant-3201922/" TargetMode="External"/><Relationship Id="rId2" Type="http://schemas.openxmlformats.org/officeDocument/2006/relationships/image" Target="../media/image43.jp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4.gif"/><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45.gi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hyperlink" Target="https://www.ciobulletin.com/big-data/voltdb-v7-6-is-a-database-with-real-time-fraud-detection-and-prevention"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E2F0DF7-C808-4732-928E-4A8A98FDA666}"/>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6600" kern="1200" dirty="0">
                <a:solidFill>
                  <a:schemeClr val="tx1"/>
                </a:solidFill>
                <a:latin typeface="+mj-lt"/>
                <a:ea typeface="+mj-ea"/>
                <a:cs typeface="+mj-cs"/>
              </a:rPr>
              <a:t>Here we go</a:t>
            </a:r>
          </a:p>
        </p:txBody>
      </p:sp>
      <p:sp>
        <p:nvSpPr>
          <p:cNvPr id="73"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Its only wednesday meme - MemeZila.com">
            <a:extLst>
              <a:ext uri="{FF2B5EF4-FFF2-40B4-BE49-F238E27FC236}">
                <a16:creationId xmlns:a16="http://schemas.microsoft.com/office/drawing/2014/main" id="{3E7F281C-40D2-470F-B463-C28DD3C2A379}"/>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548842" y="640080"/>
            <a:ext cx="5425523" cy="555040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BCC55F57-A59D-43B3-B377-345C3CE3E2A3}"/>
              </a:ext>
            </a:extLst>
          </p:cNvPr>
          <p:cNvSpPr txBox="1"/>
          <p:nvPr/>
        </p:nvSpPr>
        <p:spPr>
          <a:xfrm>
            <a:off x="764498" y="4961744"/>
            <a:ext cx="2848132" cy="646331"/>
          </a:xfrm>
          <a:prstGeom prst="rect">
            <a:avLst/>
          </a:prstGeom>
          <a:noFill/>
        </p:spPr>
        <p:txBody>
          <a:bodyPr wrap="square" rtlCol="0">
            <a:spAutoFit/>
          </a:bodyPr>
          <a:lstStyle/>
          <a:p>
            <a:r>
              <a:rPr lang="en-US" dirty="0"/>
              <a:t>Name Tag </a:t>
            </a:r>
          </a:p>
          <a:p>
            <a:r>
              <a:rPr lang="en-US" dirty="0"/>
              <a:t>Check-in</a:t>
            </a:r>
          </a:p>
        </p:txBody>
      </p:sp>
    </p:spTree>
    <p:extLst>
      <p:ext uri="{BB962C8B-B14F-4D97-AF65-F5344CB8AC3E}">
        <p14:creationId xmlns:p14="http://schemas.microsoft.com/office/powerpoint/2010/main" val="68558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1E244B7-4D99-48F1-900C-EDA83E6DE99B}"/>
              </a:ext>
            </a:extLst>
          </p:cNvPr>
          <p:cNvSpPr>
            <a:spLocks noGrp="1"/>
          </p:cNvSpPr>
          <p:nvPr>
            <p:ph type="title"/>
          </p:nvPr>
        </p:nvSpPr>
        <p:spPr>
          <a:xfrm>
            <a:off x="630936" y="639520"/>
            <a:ext cx="3429000" cy="1719072"/>
          </a:xfrm>
        </p:spPr>
        <p:txBody>
          <a:bodyPr anchor="b">
            <a:normAutofit/>
          </a:bodyPr>
          <a:lstStyle/>
          <a:p>
            <a:r>
              <a:rPr lang="en-US" sz="3800"/>
              <a:t>Dishonesty in dishonest paper</a:t>
            </a:r>
          </a:p>
        </p:txBody>
      </p:sp>
      <p:sp>
        <p:nvSpPr>
          <p:cNvPr id="12"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8D2B1A2C-4761-468F-8103-A40E9C796117}"/>
              </a:ext>
            </a:extLst>
          </p:cNvPr>
          <p:cNvSpPr>
            <a:spLocks noGrp="1"/>
          </p:cNvSpPr>
          <p:nvPr>
            <p:ph idx="1"/>
          </p:nvPr>
        </p:nvSpPr>
        <p:spPr>
          <a:xfrm>
            <a:off x="630936" y="2807208"/>
            <a:ext cx="3429000" cy="3410712"/>
          </a:xfrm>
        </p:spPr>
        <p:txBody>
          <a:bodyPr anchor="t">
            <a:normAutofit/>
          </a:bodyPr>
          <a:lstStyle/>
          <a:p>
            <a:r>
              <a:rPr lang="en-US" sz="2200" dirty="0"/>
              <a:t>Fraud Detection in Academia</a:t>
            </a:r>
          </a:p>
          <a:p>
            <a:r>
              <a:rPr lang="en-US" sz="2200" dirty="0">
                <a:hlinkClick r:id="rId3"/>
              </a:rPr>
              <a:t>Evidence</a:t>
            </a:r>
            <a:endParaRPr lang="en-US" sz="2200" dirty="0"/>
          </a:p>
          <a:p>
            <a:r>
              <a:rPr lang="en-US" sz="2200" dirty="0">
                <a:hlinkClick r:id="rId4"/>
              </a:rPr>
              <a:t>Retraction</a:t>
            </a:r>
            <a:endParaRPr lang="en-US" sz="2200" dirty="0"/>
          </a:p>
          <a:p>
            <a:r>
              <a:rPr lang="en-US" sz="2200" dirty="0">
                <a:hlinkClick r:id="rId5"/>
              </a:rPr>
              <a:t>New paper</a:t>
            </a:r>
            <a:endParaRPr lang="en-US" sz="2200" dirty="0"/>
          </a:p>
          <a:p>
            <a:endParaRPr lang="en-US" sz="2200" dirty="0"/>
          </a:p>
        </p:txBody>
      </p:sp>
      <p:pic>
        <p:nvPicPr>
          <p:cNvPr id="5" name="Picture 4">
            <a:extLst>
              <a:ext uri="{FF2B5EF4-FFF2-40B4-BE49-F238E27FC236}">
                <a16:creationId xmlns:a16="http://schemas.microsoft.com/office/drawing/2014/main" id="{8DAB3F71-6600-4E2A-827C-C8442B41215E}"/>
              </a:ext>
            </a:extLst>
          </p:cNvPr>
          <p:cNvPicPr>
            <a:picLocks noChangeAspect="1"/>
          </p:cNvPicPr>
          <p:nvPr/>
        </p:nvPicPr>
        <p:blipFill>
          <a:blip r:embed="rId6"/>
          <a:stretch>
            <a:fillRect/>
          </a:stretch>
        </p:blipFill>
        <p:spPr>
          <a:xfrm>
            <a:off x="4654296" y="865994"/>
            <a:ext cx="6903720" cy="5126012"/>
          </a:xfrm>
          <a:prstGeom prst="rect">
            <a:avLst/>
          </a:prstGeom>
        </p:spPr>
      </p:pic>
    </p:spTree>
    <p:extLst>
      <p:ext uri="{BB962C8B-B14F-4D97-AF65-F5344CB8AC3E}">
        <p14:creationId xmlns:p14="http://schemas.microsoft.com/office/powerpoint/2010/main" val="42680440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7">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66D12B7-4F16-4DCF-82E4-AFBEBC41AFBC}"/>
              </a:ext>
            </a:extLst>
          </p:cNvPr>
          <p:cNvSpPr>
            <a:spLocks noGrp="1"/>
          </p:cNvSpPr>
          <p:nvPr>
            <p:ph type="title"/>
          </p:nvPr>
        </p:nvSpPr>
        <p:spPr>
          <a:xfrm>
            <a:off x="841248" y="548640"/>
            <a:ext cx="3600860" cy="5431536"/>
          </a:xfrm>
        </p:spPr>
        <p:txBody>
          <a:bodyPr>
            <a:normAutofit/>
          </a:bodyPr>
          <a:lstStyle/>
          <a:p>
            <a:r>
              <a:rPr lang="en-US" sz="5400" dirty="0"/>
              <a:t>Learning Objectives</a:t>
            </a:r>
          </a:p>
        </p:txBody>
      </p:sp>
      <p:sp>
        <p:nvSpPr>
          <p:cNvPr id="15"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364F3C5-B67F-4BE8-A047-904F47B94B4E}"/>
              </a:ext>
            </a:extLst>
          </p:cNvPr>
          <p:cNvSpPr>
            <a:spLocks noGrp="1"/>
          </p:cNvSpPr>
          <p:nvPr>
            <p:ph idx="1"/>
          </p:nvPr>
        </p:nvSpPr>
        <p:spPr>
          <a:xfrm>
            <a:off x="5126418" y="552091"/>
            <a:ext cx="6224335" cy="5431536"/>
          </a:xfrm>
        </p:spPr>
        <p:txBody>
          <a:bodyPr anchor="ctr">
            <a:normAutofit/>
          </a:bodyPr>
          <a:lstStyle/>
          <a:p>
            <a:pPr marL="514350" indent="-514350">
              <a:buFont typeface="+mj-lt"/>
              <a:buAutoNum type="arabicPeriod"/>
            </a:pPr>
            <a:r>
              <a:rPr lang="en-US" sz="2200" dirty="0"/>
              <a:t>Define the term </a:t>
            </a:r>
            <a:r>
              <a:rPr lang="en-US" sz="2200" b="1" dirty="0"/>
              <a:t>measurement</a:t>
            </a:r>
            <a:r>
              <a:rPr lang="en-US" sz="2200" dirty="0"/>
              <a:t> as it is used in marketing research </a:t>
            </a:r>
          </a:p>
          <a:p>
            <a:pPr marL="514350" indent="-514350">
              <a:buFont typeface="+mj-lt"/>
              <a:buAutoNum type="arabicPeriod"/>
            </a:pPr>
            <a:r>
              <a:rPr lang="en-US" sz="2200" dirty="0"/>
              <a:t>List the four scales (levels) of measurement </a:t>
            </a:r>
          </a:p>
          <a:p>
            <a:pPr marL="514350" indent="-514350">
              <a:buFont typeface="+mj-lt"/>
              <a:buAutoNum type="arabicPeriod"/>
            </a:pPr>
            <a:r>
              <a:rPr lang="en-US" sz="2200" dirty="0"/>
              <a:t>Name some widely used attitude scaling techniques in marketing research </a:t>
            </a:r>
          </a:p>
          <a:p>
            <a:pPr marL="514350" indent="-514350">
              <a:buFont typeface="+mj-lt"/>
              <a:buAutoNum type="arabicPeriod"/>
            </a:pPr>
            <a:r>
              <a:rPr lang="en-US" sz="2200" dirty="0"/>
              <a:t>List some other key decisions to be made when designing scales</a:t>
            </a:r>
          </a:p>
          <a:p>
            <a:pPr marL="514350" indent="-514350">
              <a:buFont typeface="+mj-lt"/>
              <a:buAutoNum type="arabicPeriod"/>
            </a:pPr>
            <a:r>
              <a:rPr lang="en-US" sz="2200" dirty="0"/>
              <a:t>Explain the concept of validity as it relates to measuring instruments </a:t>
            </a:r>
          </a:p>
        </p:txBody>
      </p:sp>
    </p:spTree>
    <p:extLst>
      <p:ext uri="{BB962C8B-B14F-4D97-AF65-F5344CB8AC3E}">
        <p14:creationId xmlns:p14="http://schemas.microsoft.com/office/powerpoint/2010/main" val="11126855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31BF440-39FA-4087-84CC-2EEC0BBDAF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lose-up of wooden white and yellow ruler">
            <a:extLst>
              <a:ext uri="{FF2B5EF4-FFF2-40B4-BE49-F238E27FC236}">
                <a16:creationId xmlns:a16="http://schemas.microsoft.com/office/drawing/2014/main" id="{0D28B061-3B7F-44B6-90CE-19D8CFF406BE}"/>
              </a:ext>
            </a:extLst>
          </p:cNvPr>
          <p:cNvPicPr>
            <a:picLocks noChangeAspect="1"/>
          </p:cNvPicPr>
          <p:nvPr/>
        </p:nvPicPr>
        <p:blipFill rotWithShape="1">
          <a:blip r:embed="rId3"/>
          <a:srcRect t="25807" r="-2" b="12806"/>
          <a:stretch/>
        </p:blipFill>
        <p:spPr>
          <a:xfrm>
            <a:off x="4883025" y="10"/>
            <a:ext cx="7308975" cy="3364982"/>
          </a:xfrm>
          <a:custGeom>
            <a:avLst/>
            <a:gdLst/>
            <a:ahLst/>
            <a:cxnLst/>
            <a:rect l="l" t="t" r="r" b="b"/>
            <a:pathLst>
              <a:path w="7308975" h="3364992">
                <a:moveTo>
                  <a:pt x="0" y="0"/>
                </a:moveTo>
                <a:lnTo>
                  <a:pt x="7308975" y="0"/>
                </a:lnTo>
                <a:lnTo>
                  <a:pt x="7308975" y="3364992"/>
                </a:lnTo>
                <a:lnTo>
                  <a:pt x="1210305" y="3364992"/>
                </a:lnTo>
                <a:lnTo>
                  <a:pt x="1192705" y="2943200"/>
                </a:lnTo>
                <a:cubicBezTo>
                  <a:pt x="1098874" y="1825108"/>
                  <a:pt x="684692" y="821621"/>
                  <a:pt x="62981" y="69271"/>
                </a:cubicBezTo>
                <a:close/>
              </a:path>
            </a:pathLst>
          </a:custGeom>
        </p:spPr>
      </p:pic>
      <p:pic>
        <p:nvPicPr>
          <p:cNvPr id="6" name="Picture 5" descr="A picture containing measuring stick&#10;&#10;Description automatically generated">
            <a:extLst>
              <a:ext uri="{FF2B5EF4-FFF2-40B4-BE49-F238E27FC236}">
                <a16:creationId xmlns:a16="http://schemas.microsoft.com/office/drawing/2014/main" id="{9077C1AC-6106-495E-B347-54AF8B7DA4F8}"/>
              </a:ext>
            </a:extLst>
          </p:cNvPr>
          <p:cNvPicPr>
            <a:picLocks noChangeAspect="1"/>
          </p:cNvPicPr>
          <p:nvPr/>
        </p:nvPicPr>
        <p:blipFill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t="18708" r="-2" b="12318"/>
          <a:stretch/>
        </p:blipFill>
        <p:spPr>
          <a:xfrm>
            <a:off x="4883025" y="3493008"/>
            <a:ext cx="7308975" cy="3364992"/>
          </a:xfrm>
          <a:custGeom>
            <a:avLst/>
            <a:gdLst/>
            <a:ahLst/>
            <a:cxnLst/>
            <a:rect l="l" t="t" r="r" b="b"/>
            <a:pathLst>
              <a:path w="7308975" h="3364992">
                <a:moveTo>
                  <a:pt x="1210305" y="0"/>
                </a:moveTo>
                <a:lnTo>
                  <a:pt x="7308975" y="0"/>
                </a:lnTo>
                <a:lnTo>
                  <a:pt x="7308975" y="3364992"/>
                </a:lnTo>
                <a:lnTo>
                  <a:pt x="0" y="3364992"/>
                </a:lnTo>
                <a:lnTo>
                  <a:pt x="62981" y="3295722"/>
                </a:lnTo>
                <a:cubicBezTo>
                  <a:pt x="684692" y="2543371"/>
                  <a:pt x="1098874" y="1539884"/>
                  <a:pt x="1192705" y="421793"/>
                </a:cubicBezTo>
                <a:close/>
              </a:path>
            </a:pathLst>
          </a:custGeom>
        </p:spPr>
      </p:pic>
      <p:sp useBgFill="1">
        <p:nvSpPr>
          <p:cNvPr id="16" name="Freeform: Shape 15">
            <a:extLst>
              <a:ext uri="{FF2B5EF4-FFF2-40B4-BE49-F238E27FC236}">
                <a16:creationId xmlns:a16="http://schemas.microsoft.com/office/drawing/2014/main" id="{F04E4CBA-303B-48BD-8451-C2701CB0EE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001" cy="6858000"/>
          </a:xfrm>
          <a:custGeom>
            <a:avLst/>
            <a:gdLst>
              <a:gd name="connsiteX0" fmla="*/ 0 w 6096001"/>
              <a:gd name="connsiteY0" fmla="*/ 0 h 6858000"/>
              <a:gd name="connsiteX1" fmla="*/ 4883024 w 6096001"/>
              <a:gd name="connsiteY1" fmla="*/ 0 h 6858000"/>
              <a:gd name="connsiteX2" fmla="*/ 4946006 w 6096001"/>
              <a:gd name="connsiteY2" fmla="*/ 69271 h 6858000"/>
              <a:gd name="connsiteX3" fmla="*/ 6096001 w 6096001"/>
              <a:gd name="connsiteY3" fmla="*/ 3429000 h 6858000"/>
              <a:gd name="connsiteX4" fmla="*/ 4946006 w 6096001"/>
              <a:gd name="connsiteY4" fmla="*/ 6788730 h 6858000"/>
              <a:gd name="connsiteX5" fmla="*/ 4883024 w 6096001"/>
              <a:gd name="connsiteY5" fmla="*/ 6858000 h 6858000"/>
              <a:gd name="connsiteX6" fmla="*/ 0 w 609600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001" h="6858000">
                <a:moveTo>
                  <a:pt x="0" y="0"/>
                </a:moveTo>
                <a:lnTo>
                  <a:pt x="4883024" y="0"/>
                </a:lnTo>
                <a:lnTo>
                  <a:pt x="4946006" y="69271"/>
                </a:lnTo>
                <a:cubicBezTo>
                  <a:pt x="5656532" y="929100"/>
                  <a:pt x="6096001" y="2116944"/>
                  <a:pt x="6096001" y="3429000"/>
                </a:cubicBezTo>
                <a:cubicBezTo>
                  <a:pt x="6096001" y="4741056"/>
                  <a:pt x="5656532" y="5928900"/>
                  <a:pt x="4946006" y="6788730"/>
                </a:cubicBezTo>
                <a:lnTo>
                  <a:pt x="4883024" y="6858000"/>
                </a:lnTo>
                <a:lnTo>
                  <a:pt x="0" y="6858000"/>
                </a:lnTo>
                <a:close/>
              </a:path>
            </a:pathLst>
          </a:custGeom>
          <a:ln w="9525">
            <a:solidFill>
              <a:srgbClr val="EFEFEF"/>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8" name="Freeform: Shape 17">
            <a:extLst>
              <a:ext uri="{FF2B5EF4-FFF2-40B4-BE49-F238E27FC236}">
                <a16:creationId xmlns:a16="http://schemas.microsoft.com/office/drawing/2014/main" id="{F6CA58B3-AFCC-4A40-9882-50D5080879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7332" cy="6858000"/>
          </a:xfrm>
          <a:custGeom>
            <a:avLst/>
            <a:gdLst>
              <a:gd name="connsiteX0" fmla="*/ 0 w 6087332"/>
              <a:gd name="connsiteY0" fmla="*/ 0 h 6858000"/>
              <a:gd name="connsiteX1" fmla="*/ 4874355 w 6087332"/>
              <a:gd name="connsiteY1" fmla="*/ 0 h 6858000"/>
              <a:gd name="connsiteX2" fmla="*/ 4937337 w 6087332"/>
              <a:gd name="connsiteY2" fmla="*/ 69271 h 6858000"/>
              <a:gd name="connsiteX3" fmla="*/ 6087332 w 6087332"/>
              <a:gd name="connsiteY3" fmla="*/ 3429000 h 6858000"/>
              <a:gd name="connsiteX4" fmla="*/ 4937337 w 6087332"/>
              <a:gd name="connsiteY4" fmla="*/ 6788730 h 6858000"/>
              <a:gd name="connsiteX5" fmla="*/ 4874355 w 6087332"/>
              <a:gd name="connsiteY5" fmla="*/ 6858000 h 6858000"/>
              <a:gd name="connsiteX6" fmla="*/ 0 w 608733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87332" h="6858000">
                <a:moveTo>
                  <a:pt x="0" y="0"/>
                </a:moveTo>
                <a:lnTo>
                  <a:pt x="4874355" y="0"/>
                </a:lnTo>
                <a:lnTo>
                  <a:pt x="4937337" y="69271"/>
                </a:lnTo>
                <a:cubicBezTo>
                  <a:pt x="5647863" y="929100"/>
                  <a:pt x="6087332" y="2116944"/>
                  <a:pt x="6087332" y="3429000"/>
                </a:cubicBezTo>
                <a:cubicBezTo>
                  <a:pt x="6087332" y="4741056"/>
                  <a:pt x="5647863" y="5928900"/>
                  <a:pt x="4937337" y="6788730"/>
                </a:cubicBezTo>
                <a:lnTo>
                  <a:pt x="4874355" y="6858000"/>
                </a:ln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 name="Title 1">
            <a:extLst>
              <a:ext uri="{FF2B5EF4-FFF2-40B4-BE49-F238E27FC236}">
                <a16:creationId xmlns:a16="http://schemas.microsoft.com/office/drawing/2014/main" id="{E0ADEF6D-4554-48A4-8E3C-73013ACBC44A}"/>
              </a:ext>
            </a:extLst>
          </p:cNvPr>
          <p:cNvSpPr>
            <a:spLocks noGrp="1"/>
          </p:cNvSpPr>
          <p:nvPr>
            <p:ph type="title"/>
          </p:nvPr>
        </p:nvSpPr>
        <p:spPr>
          <a:xfrm>
            <a:off x="448056" y="859536"/>
            <a:ext cx="4832802" cy="1243584"/>
          </a:xfrm>
        </p:spPr>
        <p:txBody>
          <a:bodyPr>
            <a:normAutofit/>
          </a:bodyPr>
          <a:lstStyle/>
          <a:p>
            <a:r>
              <a:rPr lang="en-US" sz="3400"/>
              <a:t>Measurement</a:t>
            </a:r>
          </a:p>
        </p:txBody>
      </p:sp>
      <p:sp>
        <p:nvSpPr>
          <p:cNvPr id="20" name="Rectangle 19">
            <a:extLst>
              <a:ext uri="{FF2B5EF4-FFF2-40B4-BE49-F238E27FC236}">
                <a16:creationId xmlns:a16="http://schemas.microsoft.com/office/drawing/2014/main" id="{75C56826-D4E5-42ED-8529-079651CB30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52144"/>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useBgFill="1">
        <p:nvSpPr>
          <p:cNvPr id="22" name="Rectangle 21">
            <a:extLst>
              <a:ext uri="{FF2B5EF4-FFF2-40B4-BE49-F238E27FC236}">
                <a16:creationId xmlns:a16="http://schemas.microsoft.com/office/drawing/2014/main" id="{82095FCE-EF05-4443-B97A-85DEE3A5CA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9544" y="2194560"/>
            <a:ext cx="4892040" cy="18288"/>
          </a:xfrm>
          <a:prstGeom prst="rect">
            <a:avLst/>
          </a:prstGeom>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Rectangle 23">
            <a:extLst>
              <a:ext uri="{FF2B5EF4-FFF2-40B4-BE49-F238E27FC236}">
                <a16:creationId xmlns:a16="http://schemas.microsoft.com/office/drawing/2014/main" id="{CA00AE6B-AA30-4CF8-BA6F-339B780AD7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9544" y="2194560"/>
            <a:ext cx="4892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50C64AFC-F10D-4A4C-A9B2-22363CE15A97}"/>
              </a:ext>
            </a:extLst>
          </p:cNvPr>
          <p:cNvSpPr>
            <a:spLocks noGrp="1"/>
          </p:cNvSpPr>
          <p:nvPr>
            <p:ph idx="1"/>
          </p:nvPr>
        </p:nvSpPr>
        <p:spPr>
          <a:xfrm>
            <a:off x="448056" y="2512611"/>
            <a:ext cx="4832803" cy="3664351"/>
          </a:xfrm>
        </p:spPr>
        <p:txBody>
          <a:bodyPr>
            <a:normAutofit/>
          </a:bodyPr>
          <a:lstStyle/>
          <a:p>
            <a:r>
              <a:rPr lang="en-US" sz="2000" dirty="0"/>
              <a:t>“rules for assigning numbers to objects in such a way as to represent quantities of attributes” Bennett (1995). </a:t>
            </a:r>
          </a:p>
          <a:p>
            <a:r>
              <a:rPr lang="en-US" sz="2000" dirty="0"/>
              <a:t>Measurement vs. Variable?</a:t>
            </a:r>
          </a:p>
        </p:txBody>
      </p:sp>
      <p:sp>
        <p:nvSpPr>
          <p:cNvPr id="7" name="TextBox 6">
            <a:extLst>
              <a:ext uri="{FF2B5EF4-FFF2-40B4-BE49-F238E27FC236}">
                <a16:creationId xmlns:a16="http://schemas.microsoft.com/office/drawing/2014/main" id="{B3ADFB40-79E5-4FC5-BF19-A5DE62EBE135}"/>
              </a:ext>
            </a:extLst>
          </p:cNvPr>
          <p:cNvSpPr txBox="1"/>
          <p:nvPr/>
        </p:nvSpPr>
        <p:spPr>
          <a:xfrm>
            <a:off x="9884958" y="6657945"/>
            <a:ext cx="2307042"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5" tooltip="http://capreform.eu/public-goods-measurement-concerns-in-the-cap-post-2013/">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6" tooltip="https://creativecommons.org/licenses/by-sa/3.0/">
                  <a:extLst>
                    <a:ext uri="{A12FA001-AC4F-418D-AE19-62706E023703}">
                      <ahyp:hlinkClr xmlns:ahyp="http://schemas.microsoft.com/office/drawing/2018/hyperlinkcolor" val="tx"/>
                    </a:ext>
                  </a:extLst>
                </a:hlinkClick>
              </a:rPr>
              <a:t>CC BY-SA</a:t>
            </a:r>
            <a:endParaRPr lang="en-US" sz="700">
              <a:solidFill>
                <a:srgbClr val="FFFFFF"/>
              </a:solidFill>
            </a:endParaRPr>
          </a:p>
        </p:txBody>
      </p:sp>
    </p:spTree>
    <p:extLst>
      <p:ext uri="{BB962C8B-B14F-4D97-AF65-F5344CB8AC3E}">
        <p14:creationId xmlns:p14="http://schemas.microsoft.com/office/powerpoint/2010/main" val="37818701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D2E961F1-4A28-4A5F-BBD4-6E400E5E6C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72357"/>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F57BEA8-497D-4AA8-8A18-BDCD696B25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68596"/>
            <a:ext cx="12192000" cy="173555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FD61225-49DF-46D2-BA2C-B3CA6462E48B}"/>
              </a:ext>
            </a:extLst>
          </p:cNvPr>
          <p:cNvSpPr>
            <a:spLocks noGrp="1"/>
          </p:cNvSpPr>
          <p:nvPr>
            <p:ph type="title"/>
          </p:nvPr>
        </p:nvSpPr>
        <p:spPr>
          <a:xfrm>
            <a:off x="526073" y="489439"/>
            <a:ext cx="11139854" cy="930447"/>
          </a:xfrm>
        </p:spPr>
        <p:txBody>
          <a:bodyPr vert="horz" lIns="91440" tIns="45720" rIns="91440" bIns="45720" rtlCol="0" anchor="b">
            <a:normAutofit/>
          </a:bodyPr>
          <a:lstStyle/>
          <a:p>
            <a:pPr algn="ctr"/>
            <a:r>
              <a:rPr lang="en-US" sz="5400" kern="1200">
                <a:solidFill>
                  <a:schemeClr val="bg1"/>
                </a:solidFill>
                <a:latin typeface="+mj-lt"/>
                <a:ea typeface="+mj-ea"/>
                <a:cs typeface="+mj-cs"/>
              </a:rPr>
              <a:t>Measurement</a:t>
            </a:r>
          </a:p>
        </p:txBody>
      </p:sp>
      <p:cxnSp>
        <p:nvCxnSpPr>
          <p:cNvPr id="13" name="Straight Connector 12">
            <a:extLst>
              <a:ext uri="{FF2B5EF4-FFF2-40B4-BE49-F238E27FC236}">
                <a16:creationId xmlns:a16="http://schemas.microsoft.com/office/drawing/2014/main" id="{A82415D3-DDE5-4D63-8CB3-23A5EC581B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1479733"/>
            <a:ext cx="2743200" cy="0"/>
          </a:xfrm>
          <a:prstGeom prst="line">
            <a:avLst/>
          </a:prstGeom>
          <a:ln w="19050">
            <a:solidFill>
              <a:schemeClr val="bg1">
                <a:alpha val="7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D7193FB-6AE6-4B3B-8F89-56B55DD63B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201402"/>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4" name="Picture 3" descr="&quot;A table shows the scales of measurement from the higher level of measurement to the lower. &#10;The column headers are as follows: Scale, Basic Comparison (A scale at any given level possesses all the comparison properties of all scales below it in the table. For example, the ratio scale allows the comparison of intervals and the investigation of order and identity, in addition to the comparison of absolute magnitudes), Examples, and Average (A scale at any given level can be used to calculate any of the measures associated with any of the scales below it in the table. For example, with an interval level measure, the mean, and mode are all appropriate measures of average). &#10;The data from the table read as follows:&#10;Row 1: &#10;Scale: Ratio; Basic Comparison: Comparison of absolute magnitudes; Examples: Units sold Income; Average: Geometric mean, Harmonic mean.&#10;Row 2: &#10;Scale: Interval; Basic Comparison: Comparison of intervals; Examples: Customer satisfaction, Brand Attitude; Average: Mean.&#10;Row 3: &#10;Scale: Ordinal; Basic Comparison: Order; Examples: Brand preference, Income (in categories); Average: Median.&#10;Row 4: &#10;Scale: Nominal; Basic Comparison: Identity; Examples: Gender, Brand purchase (yes/no); Average: Mode.&quot;&#10;">
            <a:extLst>
              <a:ext uri="{FF2B5EF4-FFF2-40B4-BE49-F238E27FC236}">
                <a16:creationId xmlns:a16="http://schemas.microsoft.com/office/drawing/2014/main" id="{5BC2763B-ECC5-4653-BAEE-2A87636E3916}"/>
              </a:ext>
            </a:extLst>
          </p:cNvPr>
          <p:cNvPicPr>
            <a:picLocks noGrp="1"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070813" y="2427541"/>
            <a:ext cx="7995274" cy="3997637"/>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628459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537AB7C-3C04-4351-8C36-47D101D380C3}"/>
              </a:ext>
            </a:extLst>
          </p:cNvPr>
          <p:cNvSpPr>
            <a:spLocks noGrp="1"/>
          </p:cNvSpPr>
          <p:nvPr>
            <p:ph type="title"/>
          </p:nvPr>
        </p:nvSpPr>
        <p:spPr>
          <a:xfrm>
            <a:off x="5297762" y="329184"/>
            <a:ext cx="6251110" cy="1783080"/>
          </a:xfrm>
        </p:spPr>
        <p:txBody>
          <a:bodyPr anchor="b">
            <a:normAutofit/>
          </a:bodyPr>
          <a:lstStyle/>
          <a:p>
            <a:r>
              <a:rPr lang="en-US" sz="5400"/>
              <a:t>Measurement</a:t>
            </a:r>
          </a:p>
        </p:txBody>
      </p:sp>
      <p:pic>
        <p:nvPicPr>
          <p:cNvPr id="5" name="Picture 4" descr="Close-up of wooden white and yellow ruler">
            <a:extLst>
              <a:ext uri="{FF2B5EF4-FFF2-40B4-BE49-F238E27FC236}">
                <a16:creationId xmlns:a16="http://schemas.microsoft.com/office/drawing/2014/main" id="{7663436E-1B15-4904-AC5B-C3CF8DB04196}"/>
              </a:ext>
            </a:extLst>
          </p:cNvPr>
          <p:cNvPicPr>
            <a:picLocks noChangeAspect="1"/>
          </p:cNvPicPr>
          <p:nvPr/>
        </p:nvPicPr>
        <p:blipFill rotWithShape="1">
          <a:blip r:embed="rId3"/>
          <a:srcRect l="17620" r="31447"/>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1"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C2E5669-681A-4CE3-B58E-B26F64F9D753}"/>
              </a:ext>
            </a:extLst>
          </p:cNvPr>
          <p:cNvSpPr>
            <a:spLocks noGrp="1"/>
          </p:cNvSpPr>
          <p:nvPr>
            <p:ph idx="1"/>
          </p:nvPr>
        </p:nvSpPr>
        <p:spPr>
          <a:xfrm>
            <a:off x="5297762" y="2706624"/>
            <a:ext cx="6251110" cy="3483864"/>
          </a:xfrm>
        </p:spPr>
        <p:txBody>
          <a:bodyPr>
            <a:normAutofit/>
          </a:bodyPr>
          <a:lstStyle/>
          <a:p>
            <a:r>
              <a:rPr lang="en-US" sz="2200"/>
              <a:t>Higher levels of measurement have all the properties of lower levels of measurement </a:t>
            </a:r>
          </a:p>
          <a:p>
            <a:r>
              <a:rPr lang="en-US" sz="2200"/>
              <a:t>Nominal scale: measurement in which numbers are assigned to objects or classes of objects solely for the purpose of identification (e.g., which is your fav soft drinks? Coke, Dr. Pepper, etc.)</a:t>
            </a:r>
          </a:p>
          <a:p>
            <a:r>
              <a:rPr lang="en-US" sz="2200"/>
              <a:t>Ordinal scale; measurement in which numbers are assigned to data on the basis of some order (e.g., more than) of the objects (e.g., rank your fav drinks in descending order). </a:t>
            </a:r>
          </a:p>
        </p:txBody>
      </p:sp>
    </p:spTree>
    <p:extLst>
      <p:ext uri="{BB962C8B-B14F-4D97-AF65-F5344CB8AC3E}">
        <p14:creationId xmlns:p14="http://schemas.microsoft.com/office/powerpoint/2010/main" val="36867734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7">
            <a:extLst>
              <a:ext uri="{FF2B5EF4-FFF2-40B4-BE49-F238E27FC236}">
                <a16:creationId xmlns:a16="http://schemas.microsoft.com/office/drawing/2014/main" id="{C2554CA6-288E-4202-BC52-2E5A8F0C0A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9">
            <a:extLst>
              <a:ext uri="{FF2B5EF4-FFF2-40B4-BE49-F238E27FC236}">
                <a16:creationId xmlns:a16="http://schemas.microsoft.com/office/drawing/2014/main" id="{B10BB131-AC8E-4A8E-A5D1-36260F720C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9189" y="1119031"/>
            <a:ext cx="4619938" cy="4619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9D92BC2-6829-4738-8D8D-10D63D78DDAD}"/>
              </a:ext>
            </a:extLst>
          </p:cNvPr>
          <p:cNvSpPr>
            <a:spLocks noGrp="1"/>
          </p:cNvSpPr>
          <p:nvPr>
            <p:ph type="title"/>
          </p:nvPr>
        </p:nvSpPr>
        <p:spPr>
          <a:xfrm>
            <a:off x="1171074" y="1396686"/>
            <a:ext cx="3240506" cy="4064628"/>
          </a:xfrm>
        </p:spPr>
        <p:txBody>
          <a:bodyPr>
            <a:normAutofit/>
          </a:bodyPr>
          <a:lstStyle/>
          <a:p>
            <a:r>
              <a:rPr lang="en-US" sz="4100">
                <a:solidFill>
                  <a:srgbClr val="FFFFFF"/>
                </a:solidFill>
              </a:rPr>
              <a:t>Measurement</a:t>
            </a:r>
          </a:p>
        </p:txBody>
      </p:sp>
      <p:sp>
        <p:nvSpPr>
          <p:cNvPr id="12" name="Arc 11">
            <a:extLst>
              <a:ext uri="{FF2B5EF4-FFF2-40B4-BE49-F238E27FC236}">
                <a16:creationId xmlns:a16="http://schemas.microsoft.com/office/drawing/2014/main" id="{5B7778FC-632E-4DCA-A7CB-0D7731CCF9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9809111">
            <a:off x="8683720" y="941148"/>
            <a:ext cx="2987899" cy="2987899"/>
          </a:xfrm>
          <a:prstGeom prst="arc">
            <a:avLst>
              <a:gd name="adj1" fmla="val 15817365"/>
              <a:gd name="adj2" fmla="val 178138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FA23A907-97FB-4A8F-880A-DD77401C4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0048" y="4780992"/>
            <a:ext cx="546100" cy="5461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B1FE3AB7-C992-4DC4-9664-6B53AA152298}"/>
              </a:ext>
            </a:extLst>
          </p:cNvPr>
          <p:cNvSpPr>
            <a:spLocks noGrp="1"/>
          </p:cNvSpPr>
          <p:nvPr>
            <p:ph idx="1"/>
          </p:nvPr>
        </p:nvSpPr>
        <p:spPr>
          <a:xfrm>
            <a:off x="5370153" y="1526033"/>
            <a:ext cx="5536397" cy="3935281"/>
          </a:xfrm>
        </p:spPr>
        <p:txBody>
          <a:bodyPr>
            <a:normAutofit/>
          </a:bodyPr>
          <a:lstStyle/>
          <a:p>
            <a:r>
              <a:rPr lang="en-US" sz="2200"/>
              <a:t>Interval scale: measurement in which the assigned numbers legitimately allow the comparison of the size of the differences among and between members (e.g., Coke from extremely unfavorable … favorable). </a:t>
            </a:r>
          </a:p>
          <a:p>
            <a:r>
              <a:rPr lang="en-US" sz="2200"/>
              <a:t>Ratio scale; measurement that has a natural, or absolute, zero and there allows the comparison of absolute magnitudes of the numbers (e.g., how many ounces of Coke do you consume per day?)</a:t>
            </a:r>
          </a:p>
        </p:txBody>
      </p:sp>
    </p:spTree>
    <p:extLst>
      <p:ext uri="{BB962C8B-B14F-4D97-AF65-F5344CB8AC3E}">
        <p14:creationId xmlns:p14="http://schemas.microsoft.com/office/powerpoint/2010/main" val="27532029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32BBD06-2BBA-4DAE-BFC0-06894C83EAF0}"/>
              </a:ext>
            </a:extLst>
          </p:cNvPr>
          <p:cNvSpPr>
            <a:spLocks noGrp="1"/>
          </p:cNvSpPr>
          <p:nvPr>
            <p:ph type="title"/>
          </p:nvPr>
        </p:nvSpPr>
        <p:spPr>
          <a:xfrm>
            <a:off x="686834" y="1153572"/>
            <a:ext cx="3200400" cy="4461163"/>
          </a:xfrm>
        </p:spPr>
        <p:txBody>
          <a:bodyPr>
            <a:normAutofit/>
          </a:bodyPr>
          <a:lstStyle/>
          <a:p>
            <a:r>
              <a:rPr lang="en-US" sz="4100">
                <a:solidFill>
                  <a:srgbClr val="FFFFFF"/>
                </a:solidFill>
              </a:rPr>
              <a:t>Why the Level of a Measurement Scale Important</a:t>
            </a:r>
          </a:p>
        </p:txBody>
      </p:sp>
      <p:sp>
        <p:nvSpPr>
          <p:cNvPr id="20" name="Arc 19">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1" name="Content Placeholder 2">
            <a:extLst>
              <a:ext uri="{FF2B5EF4-FFF2-40B4-BE49-F238E27FC236}">
                <a16:creationId xmlns:a16="http://schemas.microsoft.com/office/drawing/2014/main" id="{16C1E794-3F5A-43B4-9AB3-0B51E1B8368E}"/>
              </a:ext>
            </a:extLst>
          </p:cNvPr>
          <p:cNvSpPr>
            <a:spLocks noGrp="1"/>
          </p:cNvSpPr>
          <p:nvPr>
            <p:ph idx="1"/>
          </p:nvPr>
        </p:nvSpPr>
        <p:spPr>
          <a:xfrm>
            <a:off x="4447308" y="591344"/>
            <a:ext cx="6906491" cy="5585619"/>
          </a:xfrm>
        </p:spPr>
        <p:txBody>
          <a:bodyPr anchor="ctr">
            <a:normAutofit/>
          </a:bodyPr>
          <a:lstStyle/>
          <a:p>
            <a:r>
              <a:rPr lang="en-US"/>
              <a:t>The scale affects what may or may not be said about the property being measured </a:t>
            </a:r>
          </a:p>
          <a:p>
            <a:r>
              <a:rPr lang="en-US"/>
              <a:t>Which statistical analysis will be useful </a:t>
            </a:r>
          </a:p>
          <a:p>
            <a:pPr marL="0" indent="0">
              <a:buNone/>
            </a:pPr>
            <a:r>
              <a:rPr lang="en-US"/>
              <a:t>Examples:</a:t>
            </a:r>
          </a:p>
          <a:p>
            <a:r>
              <a:rPr lang="en-US"/>
              <a:t>If you which to calculate an </a:t>
            </a:r>
            <a:r>
              <a:rPr lang="en-US" b="1"/>
              <a:t>average</a:t>
            </a:r>
            <a:r>
              <a:rPr lang="en-US"/>
              <a:t>, you must use an interval or ratio scale </a:t>
            </a:r>
          </a:p>
          <a:p>
            <a:r>
              <a:rPr lang="en-US"/>
              <a:t>If you have a nominal or ordinal scale, you must summarize the results with a </a:t>
            </a:r>
            <a:r>
              <a:rPr lang="en-US" b="1"/>
              <a:t>percentage</a:t>
            </a:r>
            <a:r>
              <a:rPr lang="en-US"/>
              <a:t> or </a:t>
            </a:r>
            <a:r>
              <a:rPr lang="en-US" b="1"/>
              <a:t>frequency</a:t>
            </a:r>
            <a:r>
              <a:rPr lang="en-US"/>
              <a:t> distribution</a:t>
            </a:r>
          </a:p>
        </p:txBody>
      </p:sp>
      <p:sp>
        <p:nvSpPr>
          <p:cNvPr id="4" name="Footer Placeholder 3">
            <a:extLst>
              <a:ext uri="{FF2B5EF4-FFF2-40B4-BE49-F238E27FC236}">
                <a16:creationId xmlns:a16="http://schemas.microsoft.com/office/drawing/2014/main" id="{9DD7DC18-B105-4CBF-A116-6724B882CFC3}"/>
              </a:ext>
            </a:extLst>
          </p:cNvPr>
          <p:cNvSpPr>
            <a:spLocks noGrp="1"/>
          </p:cNvSpPr>
          <p:nvPr>
            <p:ph type="ftr" sz="quarter" idx="11"/>
          </p:nvPr>
        </p:nvSpPr>
        <p:spPr>
          <a:xfrm>
            <a:off x="4038600" y="6356350"/>
            <a:ext cx="5251174" cy="365125"/>
          </a:xfrm>
        </p:spPr>
        <p:txBody>
          <a:bodyPr>
            <a:normAutofit/>
          </a:bodyPr>
          <a:lstStyle/>
          <a:p>
            <a:pPr>
              <a:spcAft>
                <a:spcPts val="600"/>
              </a:spcAft>
            </a:pPr>
            <a:r>
              <a:rPr lang="en-US"/>
              <a:t>Mike Nguyen</a:t>
            </a:r>
          </a:p>
        </p:txBody>
      </p:sp>
      <p:sp>
        <p:nvSpPr>
          <p:cNvPr id="5" name="Slide Number Placeholder 4">
            <a:extLst>
              <a:ext uri="{FF2B5EF4-FFF2-40B4-BE49-F238E27FC236}">
                <a16:creationId xmlns:a16="http://schemas.microsoft.com/office/drawing/2014/main" id="{E6ABE462-B14F-4A5B-ACB4-E68924079717}"/>
              </a:ext>
            </a:extLst>
          </p:cNvPr>
          <p:cNvSpPr>
            <a:spLocks noGrp="1"/>
          </p:cNvSpPr>
          <p:nvPr>
            <p:ph type="sldNum" sz="quarter" idx="12"/>
          </p:nvPr>
        </p:nvSpPr>
        <p:spPr>
          <a:xfrm>
            <a:off x="9541564" y="6356350"/>
            <a:ext cx="1812235" cy="365125"/>
          </a:xfrm>
        </p:spPr>
        <p:txBody>
          <a:bodyPr>
            <a:normAutofit/>
          </a:bodyPr>
          <a:lstStyle/>
          <a:p>
            <a:pPr>
              <a:spcAft>
                <a:spcPts val="600"/>
              </a:spcAft>
            </a:pPr>
            <a:fld id="{A6AF1B4E-90EC-4A51-B6E5-B702C054ECB0}" type="slidenum">
              <a:rPr lang="en-US" smtClean="0"/>
              <a:pPr>
                <a:spcAft>
                  <a:spcPts val="600"/>
                </a:spcAft>
              </a:pPr>
              <a:t>16</a:t>
            </a:fld>
            <a:endParaRPr lang="en-US"/>
          </a:p>
        </p:txBody>
      </p:sp>
    </p:spTree>
    <p:extLst>
      <p:ext uri="{BB962C8B-B14F-4D97-AF65-F5344CB8AC3E}">
        <p14:creationId xmlns:p14="http://schemas.microsoft.com/office/powerpoint/2010/main" val="22082141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3" name="Rectangle 72">
            <a:extLst>
              <a:ext uri="{FF2B5EF4-FFF2-40B4-BE49-F238E27FC236}">
                <a16:creationId xmlns:a16="http://schemas.microsoft.com/office/drawing/2014/main" id="{38468727-63BE-4191-B4A6-C30C82C0E9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10028E3-7070-4EC5-8202-AAF4130CD4E1}"/>
              </a:ext>
            </a:extLst>
          </p:cNvPr>
          <p:cNvSpPr>
            <a:spLocks noGrp="1"/>
          </p:cNvSpPr>
          <p:nvPr>
            <p:ph type="title"/>
          </p:nvPr>
        </p:nvSpPr>
        <p:spPr>
          <a:xfrm>
            <a:off x="457201" y="412454"/>
            <a:ext cx="2381250" cy="2101850"/>
          </a:xfrm>
        </p:spPr>
        <p:txBody>
          <a:bodyPr>
            <a:normAutofit/>
          </a:bodyPr>
          <a:lstStyle/>
          <a:p>
            <a:r>
              <a:rPr lang="en-US" sz="2800"/>
              <a:t>Measuring Attitudes and Other Unobservable Concepts</a:t>
            </a:r>
          </a:p>
        </p:txBody>
      </p:sp>
      <p:sp>
        <p:nvSpPr>
          <p:cNvPr id="75" name="Rectangle 74">
            <a:extLst>
              <a:ext uri="{FF2B5EF4-FFF2-40B4-BE49-F238E27FC236}">
                <a16:creationId xmlns:a16="http://schemas.microsoft.com/office/drawing/2014/main" id="{9D355BB6-1BB8-4828-B246-CFB31742D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34839"/>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77" name="Rectangle 76">
            <a:extLst>
              <a:ext uri="{FF2B5EF4-FFF2-40B4-BE49-F238E27FC236}">
                <a16:creationId xmlns:a16="http://schemas.microsoft.com/office/drawing/2014/main" id="{CA52A9B9-B2B3-46F0-9D53-0EFF9905BF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45238" y="1452646"/>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6AB94015-A7D4-46C2-A75D-E448024E6A87}"/>
              </a:ext>
            </a:extLst>
          </p:cNvPr>
          <p:cNvSpPr>
            <a:spLocks noGrp="1"/>
          </p:cNvSpPr>
          <p:nvPr>
            <p:ph idx="1"/>
          </p:nvPr>
        </p:nvSpPr>
        <p:spPr>
          <a:xfrm>
            <a:off x="3157538" y="412454"/>
            <a:ext cx="3243262" cy="2101850"/>
          </a:xfrm>
        </p:spPr>
        <p:txBody>
          <a:bodyPr anchor="ctr">
            <a:normAutofit/>
          </a:bodyPr>
          <a:lstStyle/>
          <a:p>
            <a:r>
              <a:rPr lang="en-US" sz="1700"/>
              <a:t>Self-report: A method of assessing attitudes in which individuals are asked directly for their beliefs about or feelings toward an object of class of objects. (most common approach to measuring attitude)</a:t>
            </a:r>
          </a:p>
        </p:txBody>
      </p:sp>
      <p:pic>
        <p:nvPicPr>
          <p:cNvPr id="5" name="Picture 4" descr="A picture containing text, sky, outdoor, sign&#10;&#10;Description automatically generated">
            <a:extLst>
              <a:ext uri="{FF2B5EF4-FFF2-40B4-BE49-F238E27FC236}">
                <a16:creationId xmlns:a16="http://schemas.microsoft.com/office/drawing/2014/main" id="{B919E5C2-9FF8-4167-9958-E7E8859CF27A}"/>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t="4207" b="4207"/>
          <a:stretch/>
        </p:blipFill>
        <p:spPr>
          <a:xfrm>
            <a:off x="20" y="2959630"/>
            <a:ext cx="6400781" cy="3898370"/>
          </a:xfrm>
          <a:prstGeom prst="rect">
            <a:avLst/>
          </a:prstGeom>
        </p:spPr>
      </p:pic>
      <p:pic>
        <p:nvPicPr>
          <p:cNvPr id="7172" name="Picture 4" descr="self reports being like | Among Us | Know Your Meme">
            <a:extLst>
              <a:ext uri="{FF2B5EF4-FFF2-40B4-BE49-F238E27FC236}">
                <a16:creationId xmlns:a16="http://schemas.microsoft.com/office/drawing/2014/main" id="{357A633B-C2F8-45D5-9D7A-6AE58CF9DBA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574" r="5178"/>
          <a:stretch/>
        </p:blipFill>
        <p:spPr bwMode="auto">
          <a:xfrm>
            <a:off x="6591299" y="1"/>
            <a:ext cx="5600701" cy="685799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70A28C1-E08A-458A-A45D-0B02845961AD}"/>
              </a:ext>
            </a:extLst>
          </p:cNvPr>
          <p:cNvSpPr txBox="1"/>
          <p:nvPr/>
        </p:nvSpPr>
        <p:spPr>
          <a:xfrm>
            <a:off x="4093759" y="6657945"/>
            <a:ext cx="2307042"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4" tooltip="https://www.picpedia.org/highway-signs/a/attitude.html">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6" tooltip="https://creativecommons.org/licenses/by-sa/3.0/">
                  <a:extLst>
                    <a:ext uri="{A12FA001-AC4F-418D-AE19-62706E023703}">
                      <ahyp:hlinkClr xmlns:ahyp="http://schemas.microsoft.com/office/drawing/2018/hyperlinkcolor" val="tx"/>
                    </a:ext>
                  </a:extLst>
                </a:hlinkClick>
              </a:rPr>
              <a:t>CC BY-SA</a:t>
            </a:r>
            <a:endParaRPr lang="en-US" sz="700">
              <a:solidFill>
                <a:srgbClr val="FFFFFF"/>
              </a:solidFill>
            </a:endParaRPr>
          </a:p>
        </p:txBody>
      </p:sp>
    </p:spTree>
    <p:extLst>
      <p:ext uri="{BB962C8B-B14F-4D97-AF65-F5344CB8AC3E}">
        <p14:creationId xmlns:p14="http://schemas.microsoft.com/office/powerpoint/2010/main" val="1077219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BEF7A7D-9C0A-4672-B217-5E2FD76A22EB}"/>
              </a:ext>
            </a:extLst>
          </p:cNvPr>
          <p:cNvSpPr>
            <a:spLocks noGrp="1"/>
          </p:cNvSpPr>
          <p:nvPr>
            <p:ph type="title"/>
          </p:nvPr>
        </p:nvSpPr>
        <p:spPr>
          <a:xfrm>
            <a:off x="643467" y="321734"/>
            <a:ext cx="10905066" cy="1135737"/>
          </a:xfrm>
        </p:spPr>
        <p:txBody>
          <a:bodyPr>
            <a:normAutofit/>
          </a:bodyPr>
          <a:lstStyle/>
          <a:p>
            <a:r>
              <a:rPr lang="en-US" sz="3600"/>
              <a:t>Three General Types of Self-Report Attitude Scales</a:t>
            </a:r>
          </a:p>
        </p:txBody>
      </p:sp>
      <p:sp>
        <p:nvSpPr>
          <p:cNvPr id="11" name="Rectangle 10">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Isosceles Triangle 12">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Isosceles Triangle 14">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78FCACFA-2D99-4D0A-BAE4-B1D287292979}"/>
              </a:ext>
            </a:extLst>
          </p:cNvPr>
          <p:cNvGraphicFramePr>
            <a:graphicFrameLocks noGrp="1"/>
          </p:cNvGraphicFramePr>
          <p:nvPr>
            <p:ph idx="1"/>
            <p:extLst>
              <p:ext uri="{D42A27DB-BD31-4B8C-83A1-F6EECF244321}">
                <p14:modId xmlns:p14="http://schemas.microsoft.com/office/powerpoint/2010/main" val="1114589663"/>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722290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7" name="Rectangle 16">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00A9A2F-C9BC-4E5B-99B9-9675415A362E}"/>
              </a:ext>
            </a:extLst>
          </p:cNvPr>
          <p:cNvSpPr>
            <a:spLocks noGrp="1"/>
          </p:cNvSpPr>
          <p:nvPr>
            <p:ph type="title"/>
          </p:nvPr>
        </p:nvSpPr>
        <p:spPr>
          <a:xfrm>
            <a:off x="1046746" y="586822"/>
            <a:ext cx="3560252" cy="1645920"/>
          </a:xfrm>
        </p:spPr>
        <p:txBody>
          <a:bodyPr>
            <a:normAutofit/>
          </a:bodyPr>
          <a:lstStyle/>
          <a:p>
            <a:r>
              <a:rPr lang="en-US" sz="3200"/>
              <a:t>Itemized-Rating Scales</a:t>
            </a:r>
          </a:p>
        </p:txBody>
      </p:sp>
      <p:sp>
        <p:nvSpPr>
          <p:cNvPr id="19" name="Rectangle 18">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1" name="Rectangle 20">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524008AE-D730-4878-BCB0-86D3907D64EB}"/>
              </a:ext>
            </a:extLst>
          </p:cNvPr>
          <p:cNvSpPr>
            <a:spLocks noGrp="1"/>
          </p:cNvSpPr>
          <p:nvPr>
            <p:ph idx="1"/>
          </p:nvPr>
        </p:nvSpPr>
        <p:spPr>
          <a:xfrm>
            <a:off x="5351164" y="586822"/>
            <a:ext cx="6002636" cy="1645920"/>
          </a:xfrm>
        </p:spPr>
        <p:txBody>
          <a:bodyPr anchor="ctr">
            <a:normAutofit/>
          </a:bodyPr>
          <a:lstStyle/>
          <a:p>
            <a:r>
              <a:rPr lang="en-US" sz="1800"/>
              <a:t>A scale on which individuals must indicate their ratings of an attribute or object by selecting the response category that best describes their position on the attribute or object (e.g., Likert Summated-Rating Scales, Semantic Differential Scales)</a:t>
            </a:r>
          </a:p>
        </p:txBody>
      </p:sp>
      <p:pic>
        <p:nvPicPr>
          <p:cNvPr id="5" name="Picture 4" descr="Graphical user interface, text, application&#10;&#10;Description automatically generated">
            <a:extLst>
              <a:ext uri="{FF2B5EF4-FFF2-40B4-BE49-F238E27FC236}">
                <a16:creationId xmlns:a16="http://schemas.microsoft.com/office/drawing/2014/main" id="{B5E43005-4125-4F9D-96CB-AB24E9031CD2}"/>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495044" y="2734056"/>
            <a:ext cx="9290304" cy="3483864"/>
          </a:xfrm>
          <a:prstGeom prst="rect">
            <a:avLst/>
          </a:prstGeom>
        </p:spPr>
      </p:pic>
    </p:spTree>
    <p:extLst>
      <p:ext uri="{BB962C8B-B14F-4D97-AF65-F5344CB8AC3E}">
        <p14:creationId xmlns:p14="http://schemas.microsoft.com/office/powerpoint/2010/main" val="39277214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61AC0E-7195-4ACF-AA0A-5E2923A987F7}"/>
              </a:ext>
            </a:extLst>
          </p:cNvPr>
          <p:cNvSpPr>
            <a:spLocks noGrp="1"/>
          </p:cNvSpPr>
          <p:nvPr>
            <p:ph type="ctrTitle"/>
          </p:nvPr>
        </p:nvSpPr>
        <p:spPr>
          <a:xfrm>
            <a:off x="4654295" y="4522156"/>
            <a:ext cx="5609222" cy="1363215"/>
          </a:xfrm>
        </p:spPr>
        <p:txBody>
          <a:bodyPr anchor="t">
            <a:normAutofit/>
          </a:bodyPr>
          <a:lstStyle/>
          <a:p>
            <a:pPr algn="l"/>
            <a:r>
              <a:rPr lang="en-US" sz="4400" dirty="0">
                <a:latin typeface="Franklin Gothic Book" panose="020B0503020102020204" pitchFamily="34" charset="0"/>
                <a:cs typeface="Segoe UI" panose="020B0502040204020203" pitchFamily="34" charset="0"/>
              </a:rPr>
              <a:t>Asking Goods Questions</a:t>
            </a:r>
          </a:p>
        </p:txBody>
      </p:sp>
      <p:sp>
        <p:nvSpPr>
          <p:cNvPr id="29" name="Freeform: Shape 28">
            <a:extLst>
              <a:ext uri="{FF2B5EF4-FFF2-40B4-BE49-F238E27FC236}">
                <a16:creationId xmlns:a16="http://schemas.microsoft.com/office/drawing/2014/main" id="{F6E384F5-137A-40B1-97F0-694CC6ECD5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122218"/>
            <a:ext cx="3730752" cy="4735782"/>
          </a:xfrm>
          <a:custGeom>
            <a:avLst/>
            <a:gdLst>
              <a:gd name="connsiteX0" fmla="*/ 640080 w 3730752"/>
              <a:gd name="connsiteY0" fmla="*/ 0 h 4735782"/>
              <a:gd name="connsiteX1" fmla="*/ 3730752 w 3730752"/>
              <a:gd name="connsiteY1" fmla="*/ 3090672 h 4735782"/>
              <a:gd name="connsiteX2" fmla="*/ 3357725 w 3730752"/>
              <a:gd name="connsiteY2" fmla="*/ 4563870 h 4735782"/>
              <a:gd name="connsiteX3" fmla="*/ 3253285 w 3730752"/>
              <a:gd name="connsiteY3" fmla="*/ 4735782 h 4735782"/>
              <a:gd name="connsiteX4" fmla="*/ 0 w 3730752"/>
              <a:gd name="connsiteY4" fmla="*/ 4735782 h 4735782"/>
              <a:gd name="connsiteX5" fmla="*/ 0 w 3730752"/>
              <a:gd name="connsiteY5" fmla="*/ 67215 h 4735782"/>
              <a:gd name="connsiteX6" fmla="*/ 17202 w 3730752"/>
              <a:gd name="connsiteY6" fmla="*/ 62792 h 4735782"/>
              <a:gd name="connsiteX7" fmla="*/ 640080 w 3730752"/>
              <a:gd name="connsiteY7" fmla="*/ 0 h 4735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30752" h="4735782">
                <a:moveTo>
                  <a:pt x="640080" y="0"/>
                </a:moveTo>
                <a:cubicBezTo>
                  <a:pt x="2347011" y="0"/>
                  <a:pt x="3730752" y="1383741"/>
                  <a:pt x="3730752" y="3090672"/>
                </a:cubicBezTo>
                <a:cubicBezTo>
                  <a:pt x="3730752" y="3624088"/>
                  <a:pt x="3595621" y="4125943"/>
                  <a:pt x="3357725" y="4563870"/>
                </a:cubicBezTo>
                <a:lnTo>
                  <a:pt x="3253285" y="4735782"/>
                </a:lnTo>
                <a:lnTo>
                  <a:pt x="0" y="4735782"/>
                </a:lnTo>
                <a:lnTo>
                  <a:pt x="0" y="67215"/>
                </a:lnTo>
                <a:lnTo>
                  <a:pt x="17202" y="62792"/>
                </a:lnTo>
                <a:cubicBezTo>
                  <a:pt x="218397" y="21621"/>
                  <a:pt x="426714" y="0"/>
                  <a:pt x="640080"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1" name="Freeform: Shape 30">
            <a:extLst>
              <a:ext uri="{FF2B5EF4-FFF2-40B4-BE49-F238E27FC236}">
                <a16:creationId xmlns:a16="http://schemas.microsoft.com/office/drawing/2014/main" id="{EBA87361-6D30-46E4-834B-719CF59055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88332"/>
            <a:ext cx="3564638" cy="4569668"/>
          </a:xfrm>
          <a:custGeom>
            <a:avLst/>
            <a:gdLst>
              <a:gd name="connsiteX0" fmla="*/ 640080 w 3564638"/>
              <a:gd name="connsiteY0" fmla="*/ 0 h 4569668"/>
              <a:gd name="connsiteX1" fmla="*/ 3564638 w 3564638"/>
              <a:gd name="connsiteY1" fmla="*/ 2924558 h 4569668"/>
              <a:gd name="connsiteX2" fmla="*/ 3065170 w 3564638"/>
              <a:gd name="connsiteY2" fmla="*/ 4559707 h 4569668"/>
              <a:gd name="connsiteX3" fmla="*/ 3057720 w 3564638"/>
              <a:gd name="connsiteY3" fmla="*/ 4569668 h 4569668"/>
              <a:gd name="connsiteX4" fmla="*/ 0 w 3564638"/>
              <a:gd name="connsiteY4" fmla="*/ 4569668 h 4569668"/>
              <a:gd name="connsiteX5" fmla="*/ 0 w 3564638"/>
              <a:gd name="connsiteY5" fmla="*/ 72448 h 4569668"/>
              <a:gd name="connsiteX6" fmla="*/ 50679 w 3564638"/>
              <a:gd name="connsiteY6" fmla="*/ 59417 h 4569668"/>
              <a:gd name="connsiteX7" fmla="*/ 640080 w 3564638"/>
              <a:gd name="connsiteY7" fmla="*/ 0 h 4569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64638" h="4569668">
                <a:moveTo>
                  <a:pt x="640080" y="0"/>
                </a:moveTo>
                <a:cubicBezTo>
                  <a:pt x="2255269" y="0"/>
                  <a:pt x="3564638" y="1309369"/>
                  <a:pt x="3564638" y="2924558"/>
                </a:cubicBezTo>
                <a:cubicBezTo>
                  <a:pt x="3564638" y="3530254"/>
                  <a:pt x="3380508" y="4092944"/>
                  <a:pt x="3065170" y="4559707"/>
                </a:cubicBezTo>
                <a:lnTo>
                  <a:pt x="3057720" y="4569668"/>
                </a:lnTo>
                <a:lnTo>
                  <a:pt x="0" y="4569668"/>
                </a:lnTo>
                <a:lnTo>
                  <a:pt x="0" y="72448"/>
                </a:lnTo>
                <a:lnTo>
                  <a:pt x="50679" y="59417"/>
                </a:lnTo>
                <a:cubicBezTo>
                  <a:pt x="241061" y="20459"/>
                  <a:pt x="438181" y="0"/>
                  <a:pt x="640080"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3" name="Freeform: Shape 32">
            <a:extLst>
              <a:ext uri="{FF2B5EF4-FFF2-40B4-BE49-F238E27FC236}">
                <a16:creationId xmlns:a16="http://schemas.microsoft.com/office/drawing/2014/main" id="{9DBC4630-03DA-474F-BBCB-BA3AE6B317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1982" y="-4332"/>
            <a:ext cx="4242816" cy="2454158"/>
          </a:xfrm>
          <a:custGeom>
            <a:avLst/>
            <a:gdLst>
              <a:gd name="connsiteX0" fmla="*/ 28633 w 4242816"/>
              <a:gd name="connsiteY0" fmla="*/ 0 h 2454158"/>
              <a:gd name="connsiteX1" fmla="*/ 4214183 w 4242816"/>
              <a:gd name="connsiteY1" fmla="*/ 0 h 2454158"/>
              <a:gd name="connsiteX2" fmla="*/ 4231864 w 4242816"/>
              <a:gd name="connsiteY2" fmla="*/ 115848 h 2454158"/>
              <a:gd name="connsiteX3" fmla="*/ 4242816 w 4242816"/>
              <a:gd name="connsiteY3" fmla="*/ 332750 h 2454158"/>
              <a:gd name="connsiteX4" fmla="*/ 2121408 w 4242816"/>
              <a:gd name="connsiteY4" fmla="*/ 2454158 h 2454158"/>
              <a:gd name="connsiteX5" fmla="*/ 0 w 4242816"/>
              <a:gd name="connsiteY5" fmla="*/ 332750 h 2454158"/>
              <a:gd name="connsiteX6" fmla="*/ 10953 w 4242816"/>
              <a:gd name="connsiteY6" fmla="*/ 115848 h 2454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42816" h="2454158">
                <a:moveTo>
                  <a:pt x="28633" y="0"/>
                </a:moveTo>
                <a:lnTo>
                  <a:pt x="4214183" y="0"/>
                </a:lnTo>
                <a:lnTo>
                  <a:pt x="4231864" y="115848"/>
                </a:lnTo>
                <a:cubicBezTo>
                  <a:pt x="4239106" y="187164"/>
                  <a:pt x="4242816" y="259524"/>
                  <a:pt x="4242816" y="332750"/>
                </a:cubicBezTo>
                <a:cubicBezTo>
                  <a:pt x="4242816" y="1504371"/>
                  <a:pt x="3293029" y="2454158"/>
                  <a:pt x="2121408" y="2454158"/>
                </a:cubicBezTo>
                <a:cubicBezTo>
                  <a:pt x="949787" y="2454158"/>
                  <a:pt x="0" y="1504371"/>
                  <a:pt x="0" y="332750"/>
                </a:cubicBezTo>
                <a:cubicBezTo>
                  <a:pt x="0" y="259524"/>
                  <a:pt x="3710" y="187164"/>
                  <a:pt x="10953" y="115848"/>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5" name="Freeform: Shape 34">
            <a:extLst>
              <a:ext uri="{FF2B5EF4-FFF2-40B4-BE49-F238E27FC236}">
                <a16:creationId xmlns:a16="http://schemas.microsoft.com/office/drawing/2014/main" id="{D89DB1C0-FEEC-4CB6-88B2-F9C5562E09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6574" y="0"/>
            <a:ext cx="3913632" cy="2285234"/>
          </a:xfrm>
          <a:custGeom>
            <a:avLst/>
            <a:gdLst>
              <a:gd name="connsiteX0" fmla="*/ 29691 w 3913632"/>
              <a:gd name="connsiteY0" fmla="*/ 0 h 2285234"/>
              <a:gd name="connsiteX1" fmla="*/ 3883942 w 3913632"/>
              <a:gd name="connsiteY1" fmla="*/ 0 h 2285234"/>
              <a:gd name="connsiteX2" fmla="*/ 3903529 w 3913632"/>
              <a:gd name="connsiteY2" fmla="*/ 128345 h 2285234"/>
              <a:gd name="connsiteX3" fmla="*/ 3913632 w 3913632"/>
              <a:gd name="connsiteY3" fmla="*/ 328418 h 2285234"/>
              <a:gd name="connsiteX4" fmla="*/ 1956816 w 3913632"/>
              <a:gd name="connsiteY4" fmla="*/ 2285234 h 2285234"/>
              <a:gd name="connsiteX5" fmla="*/ 0 w 3913632"/>
              <a:gd name="connsiteY5" fmla="*/ 328418 h 2285234"/>
              <a:gd name="connsiteX6" fmla="*/ 10103 w 3913632"/>
              <a:gd name="connsiteY6" fmla="*/ 128345 h 2285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13632" h="2285234">
                <a:moveTo>
                  <a:pt x="29691" y="0"/>
                </a:moveTo>
                <a:lnTo>
                  <a:pt x="3883942" y="0"/>
                </a:lnTo>
                <a:lnTo>
                  <a:pt x="3903529" y="128345"/>
                </a:lnTo>
                <a:cubicBezTo>
                  <a:pt x="3910210" y="194127"/>
                  <a:pt x="3913632" y="260873"/>
                  <a:pt x="3913632" y="328418"/>
                </a:cubicBezTo>
                <a:cubicBezTo>
                  <a:pt x="3913632" y="1409138"/>
                  <a:pt x="3037536" y="2285234"/>
                  <a:pt x="1956816" y="2285234"/>
                </a:cubicBezTo>
                <a:cubicBezTo>
                  <a:pt x="876096" y="2285234"/>
                  <a:pt x="0" y="1409138"/>
                  <a:pt x="0" y="328418"/>
                </a:cubicBezTo>
                <a:cubicBezTo>
                  <a:pt x="0" y="260873"/>
                  <a:pt x="3422" y="194127"/>
                  <a:pt x="10103" y="128345"/>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9" name="Graphic 8" descr="Open Book">
            <a:extLst>
              <a:ext uri="{FF2B5EF4-FFF2-40B4-BE49-F238E27FC236}">
                <a16:creationId xmlns:a16="http://schemas.microsoft.com/office/drawing/2014/main" id="{93E427C7-0218-4592-82DA-2431E4BF875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385250" y="164573"/>
            <a:ext cx="1636279" cy="1636279"/>
          </a:xfrm>
          <a:prstGeom prst="rect">
            <a:avLst/>
          </a:prstGeom>
        </p:spPr>
      </p:pic>
      <p:sp>
        <p:nvSpPr>
          <p:cNvPr id="37" name="Oval 36">
            <a:extLst>
              <a:ext uri="{FF2B5EF4-FFF2-40B4-BE49-F238E27FC236}">
                <a16:creationId xmlns:a16="http://schemas.microsoft.com/office/drawing/2014/main" id="{78418A25-6EAC-4140-BFE6-284E1925B5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03117" y="615908"/>
            <a:ext cx="3182112" cy="3182112"/>
          </a:xfrm>
          <a:prstGeom prst="ellipse">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9" name="Oval 38">
            <a:extLst>
              <a:ext uri="{FF2B5EF4-FFF2-40B4-BE49-F238E27FC236}">
                <a16:creationId xmlns:a16="http://schemas.microsoft.com/office/drawing/2014/main" id="{08163D1C-ED91-4D5F-A33B-CF1256B270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67709" y="780500"/>
            <a:ext cx="2852928" cy="285292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5" name="Graphic 4" descr="Chat">
            <a:extLst>
              <a:ext uri="{FF2B5EF4-FFF2-40B4-BE49-F238E27FC236}">
                <a16:creationId xmlns:a16="http://schemas.microsoft.com/office/drawing/2014/main" id="{EB71843F-0A0B-4317-B205-4B0A0B97C0F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980302" y="1293093"/>
            <a:ext cx="1827742" cy="1827742"/>
          </a:xfrm>
          <a:prstGeom prst="rect">
            <a:avLst/>
          </a:prstGeom>
        </p:spPr>
      </p:pic>
      <p:pic>
        <p:nvPicPr>
          <p:cNvPr id="7" name="Graphic 6" descr="Blackboard">
            <a:extLst>
              <a:ext uri="{FF2B5EF4-FFF2-40B4-BE49-F238E27FC236}">
                <a16:creationId xmlns:a16="http://schemas.microsoft.com/office/drawing/2014/main" id="{2696A1A4-8E43-47F6-A6DC-A9ADAB053D8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30924" y="3621724"/>
            <a:ext cx="2594886" cy="2594886"/>
          </a:xfrm>
          <a:prstGeom prst="rect">
            <a:avLst/>
          </a:prstGeom>
        </p:spPr>
      </p:pic>
      <p:sp>
        <p:nvSpPr>
          <p:cNvPr id="41" name="Freeform: Shape 40">
            <a:extLst>
              <a:ext uri="{FF2B5EF4-FFF2-40B4-BE49-F238E27FC236}">
                <a16:creationId xmlns:a16="http://schemas.microsoft.com/office/drawing/2014/main" id="{31103AB2-C090-458F-B752-294F23AFA8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52568" y="-4331"/>
            <a:ext cx="3439432" cy="3785157"/>
          </a:xfrm>
          <a:custGeom>
            <a:avLst/>
            <a:gdLst>
              <a:gd name="connsiteX0" fmla="*/ 198262 w 3439432"/>
              <a:gd name="connsiteY0" fmla="*/ 0 h 3785157"/>
              <a:gd name="connsiteX1" fmla="*/ 3439432 w 3439432"/>
              <a:gd name="connsiteY1" fmla="*/ 0 h 3785157"/>
              <a:gd name="connsiteX2" fmla="*/ 3439432 w 3439432"/>
              <a:gd name="connsiteY2" fmla="*/ 3697836 h 3785157"/>
              <a:gd name="connsiteX3" fmla="*/ 3318024 w 3439432"/>
              <a:gd name="connsiteY3" fmla="*/ 3729054 h 3785157"/>
              <a:gd name="connsiteX4" fmla="*/ 2761488 w 3439432"/>
              <a:gd name="connsiteY4" fmla="*/ 3785157 h 3785157"/>
              <a:gd name="connsiteX5" fmla="*/ 0 w 3439432"/>
              <a:gd name="connsiteY5" fmla="*/ 1023669 h 3785157"/>
              <a:gd name="connsiteX6" fmla="*/ 124151 w 3439432"/>
              <a:gd name="connsiteY6" fmla="*/ 202487 h 3785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39432" h="3785157">
                <a:moveTo>
                  <a:pt x="198262" y="0"/>
                </a:moveTo>
                <a:lnTo>
                  <a:pt x="3439432" y="0"/>
                </a:lnTo>
                <a:lnTo>
                  <a:pt x="3439432" y="3697836"/>
                </a:lnTo>
                <a:lnTo>
                  <a:pt x="3318024" y="3729054"/>
                </a:lnTo>
                <a:cubicBezTo>
                  <a:pt x="3138258" y="3765839"/>
                  <a:pt x="2952129" y="3785157"/>
                  <a:pt x="2761488" y="3785157"/>
                </a:cubicBezTo>
                <a:cubicBezTo>
                  <a:pt x="1236360" y="3785157"/>
                  <a:pt x="0" y="2548797"/>
                  <a:pt x="0" y="1023669"/>
                </a:cubicBezTo>
                <a:cubicBezTo>
                  <a:pt x="0" y="737708"/>
                  <a:pt x="43466" y="461898"/>
                  <a:pt x="124151" y="202487"/>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3" name="Freeform: Shape 42">
            <a:extLst>
              <a:ext uri="{FF2B5EF4-FFF2-40B4-BE49-F238E27FC236}">
                <a16:creationId xmlns:a16="http://schemas.microsoft.com/office/drawing/2014/main" id="{83D471F3-782A-4BA1-9CAB-FF5CDF0A75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8761" y="-4332"/>
            <a:ext cx="3273238" cy="3618965"/>
          </a:xfrm>
          <a:custGeom>
            <a:avLst/>
            <a:gdLst>
              <a:gd name="connsiteX0" fmla="*/ 210437 w 3273238"/>
              <a:gd name="connsiteY0" fmla="*/ 0 h 3618965"/>
              <a:gd name="connsiteX1" fmla="*/ 3273238 w 3273238"/>
              <a:gd name="connsiteY1" fmla="*/ 0 h 3618965"/>
              <a:gd name="connsiteX2" fmla="*/ 3273238 w 3273238"/>
              <a:gd name="connsiteY2" fmla="*/ 3526409 h 3618965"/>
              <a:gd name="connsiteX3" fmla="*/ 3118338 w 3273238"/>
              <a:gd name="connsiteY3" fmla="*/ 3566238 h 3618965"/>
              <a:gd name="connsiteX4" fmla="*/ 2595295 w 3273238"/>
              <a:gd name="connsiteY4" fmla="*/ 3618965 h 3618965"/>
              <a:gd name="connsiteX5" fmla="*/ 0 w 3273238"/>
              <a:gd name="connsiteY5" fmla="*/ 1023670 h 3618965"/>
              <a:gd name="connsiteX6" fmla="*/ 203951 w 3273238"/>
              <a:gd name="connsiteY6" fmla="*/ 13464 h 3618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73238" h="3618965">
                <a:moveTo>
                  <a:pt x="210437" y="0"/>
                </a:moveTo>
                <a:lnTo>
                  <a:pt x="3273238" y="0"/>
                </a:lnTo>
                <a:lnTo>
                  <a:pt x="3273238" y="3526409"/>
                </a:lnTo>
                <a:lnTo>
                  <a:pt x="3118338" y="3566238"/>
                </a:lnTo>
                <a:cubicBezTo>
                  <a:pt x="2949390" y="3600810"/>
                  <a:pt x="2774463" y="3618965"/>
                  <a:pt x="2595295" y="3618965"/>
                </a:cubicBezTo>
                <a:cubicBezTo>
                  <a:pt x="1161953" y="3618965"/>
                  <a:pt x="0" y="2457012"/>
                  <a:pt x="0" y="1023670"/>
                </a:cubicBezTo>
                <a:cubicBezTo>
                  <a:pt x="0" y="665335"/>
                  <a:pt x="72622" y="323961"/>
                  <a:pt x="203951" y="13464"/>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11" name="Graphic 10" descr="Books on Shelf">
            <a:extLst>
              <a:ext uri="{FF2B5EF4-FFF2-40B4-BE49-F238E27FC236}">
                <a16:creationId xmlns:a16="http://schemas.microsoft.com/office/drawing/2014/main" id="{18A239E6-97C0-4A74-8E7A-C9FD39A8C92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725024" y="327889"/>
            <a:ext cx="2260711" cy="2260711"/>
          </a:xfrm>
          <a:prstGeom prst="rect">
            <a:avLst/>
          </a:prstGeom>
        </p:spPr>
      </p:pic>
    </p:spTree>
    <p:extLst>
      <p:ext uri="{BB962C8B-B14F-4D97-AF65-F5344CB8AC3E}">
        <p14:creationId xmlns:p14="http://schemas.microsoft.com/office/powerpoint/2010/main" val="322398974"/>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5F5C059-4904-40E7-8149-792BB42BED88}"/>
              </a:ext>
            </a:extLst>
          </p:cNvPr>
          <p:cNvSpPr>
            <a:spLocks noGrp="1"/>
          </p:cNvSpPr>
          <p:nvPr>
            <p:ph type="title"/>
          </p:nvPr>
        </p:nvSpPr>
        <p:spPr>
          <a:xfrm>
            <a:off x="1046746" y="586822"/>
            <a:ext cx="3560252" cy="1645920"/>
          </a:xfrm>
        </p:spPr>
        <p:txBody>
          <a:bodyPr>
            <a:normAutofit/>
          </a:bodyPr>
          <a:lstStyle/>
          <a:p>
            <a:r>
              <a:rPr lang="en-US" sz="3200"/>
              <a:t>Summated-ratings Scale</a:t>
            </a:r>
          </a:p>
        </p:txBody>
      </p:sp>
      <p:sp>
        <p:nvSpPr>
          <p:cNvPr id="13" name="Rectangle 12">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15" name="Rectangle 14">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1ACA1863-96D4-4B21-99C6-830B82381D59}"/>
              </a:ext>
            </a:extLst>
          </p:cNvPr>
          <p:cNvSpPr>
            <a:spLocks noGrp="1"/>
          </p:cNvSpPr>
          <p:nvPr>
            <p:ph idx="1"/>
          </p:nvPr>
        </p:nvSpPr>
        <p:spPr>
          <a:xfrm>
            <a:off x="5351164" y="586822"/>
            <a:ext cx="6002636" cy="1645920"/>
          </a:xfrm>
        </p:spPr>
        <p:txBody>
          <a:bodyPr anchor="ctr">
            <a:normAutofit/>
          </a:bodyPr>
          <a:lstStyle/>
          <a:p>
            <a:r>
              <a:rPr lang="en-US" sz="1800"/>
              <a:t>A self-report technique for attitude measurement in which respondents indicate their degree of agreement or disagreement with each of a number of statements </a:t>
            </a:r>
          </a:p>
        </p:txBody>
      </p:sp>
      <p:pic>
        <p:nvPicPr>
          <p:cNvPr id="4" name="Picture 3" descr="An illustration shows a table that displays the Likert Summated-Ratings Scale ranging from Strongly Disagree to Strongly Agree. It lists four statements followed by five consecutive fill-out blanks that represent a scale position. The contents read as follows:&#10;&#10;1. The bank offers courteous service.&#10;Strongly Disagree (Blank Fill-on Line); Disagree (Blank Fill-on Line); Neither Agree nor Disagree (Blank Fill-on Line); Agree (Blank Fill-on Line); Strongly Agree (Blank Fill-on Line)&#10;&#10;2. The bank has a convenient location.&#10;Strongly Disagree (Blank Fill-on Line); Disagree (Blank Fill-on Line); Neither Agree nor Disagree (Blank Fill-on Line); Agree (Blank Fill-on Line); Strongly Agree (Blank Fill-on Line)&#10;&#10;3. The bank has convenient hours.&#10;Strongly Disagree (Blank Fill-on Line); Disagree (Blank Fill-on Line); Neither Agree nor Disagree (Blank Fill-on Line); Agree (Blank Fill-on Line); Strongly Agree (Blank Fill-on Line)&#10;&#10;4. The bank offers low-interest-rate loans.&#10;Strongly Disagree (Blank Fill-on Line); Disagree (Blank Fill-on Line); Neither Agree nor Disagree (Blank Fill-on Line); Agree (Blank Fill-on Line); Strongly Agree (Blank Fill-on Line)">
            <a:extLst>
              <a:ext uri="{FF2B5EF4-FFF2-40B4-BE49-F238E27FC236}">
                <a16:creationId xmlns:a16="http://schemas.microsoft.com/office/drawing/2014/main" id="{C2F679FC-2203-4274-9BA4-C4DEAAE9B4CE}"/>
              </a:ext>
            </a:extLst>
          </p:cNvPr>
          <p:cNvPicPr>
            <a:picLocks noGrp="1"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57784" y="2871044"/>
            <a:ext cx="11164824" cy="3209887"/>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049747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EFE14EA-D267-4AB9-A1DD-E1FA91EE5D74}"/>
              </a:ext>
            </a:extLst>
          </p:cNvPr>
          <p:cNvSpPr>
            <a:spLocks noGrp="1"/>
          </p:cNvSpPr>
          <p:nvPr>
            <p:ph type="title"/>
          </p:nvPr>
        </p:nvSpPr>
        <p:spPr>
          <a:xfrm>
            <a:off x="1046746" y="586822"/>
            <a:ext cx="3560252" cy="1645920"/>
          </a:xfrm>
        </p:spPr>
        <p:txBody>
          <a:bodyPr>
            <a:normAutofit/>
          </a:bodyPr>
          <a:lstStyle/>
          <a:p>
            <a:r>
              <a:rPr lang="en-US" sz="3200"/>
              <a:t>Semantic-differential Scale </a:t>
            </a:r>
          </a:p>
        </p:txBody>
      </p:sp>
      <p:sp>
        <p:nvSpPr>
          <p:cNvPr id="13" name="Rectangle 12">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15" name="Rectangle 14">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56388BA5-84C4-42DD-ACEB-742B46D78A99}"/>
              </a:ext>
            </a:extLst>
          </p:cNvPr>
          <p:cNvSpPr>
            <a:spLocks noGrp="1"/>
          </p:cNvSpPr>
          <p:nvPr>
            <p:ph idx="1"/>
          </p:nvPr>
        </p:nvSpPr>
        <p:spPr>
          <a:xfrm>
            <a:off x="5351164" y="586822"/>
            <a:ext cx="6002636" cy="1645920"/>
          </a:xfrm>
        </p:spPr>
        <p:txBody>
          <a:bodyPr anchor="ctr">
            <a:normAutofit/>
          </a:bodyPr>
          <a:lstStyle/>
          <a:p>
            <a:r>
              <a:rPr lang="en-US" sz="1800"/>
              <a:t>A self-report technique for attitude measurement in which the subjects are asked to check which cell between a set of bipolar adjectives or phrases best describes their feelings toward the object. </a:t>
            </a:r>
          </a:p>
        </p:txBody>
      </p:sp>
      <p:pic>
        <p:nvPicPr>
          <p:cNvPr id="4" name="Picture 3" descr="An illustration shows a sample semantic-differential scaling form with seven blanks (each separated by a colon and representing a scale position) between a pair of bipolar phrases that measure the attitudes of Bank A and Bank B. The contents of the form are as follows:&#10;Row 1:&#10;Service is discourteous (colon) (Blank Fill-on Line) (colon) (Blank Fill-on Line) (colon) (Blank Fill-on Line) (colon) (Blank Fill-on Line) (colon) (Blank Fill-on Line) (colon) (Blank Fill-on Line) (colon) (Blank Fill-on Line) (colon) Service is courteous&#10;Row 2:&#10;Location is inconvenient (colon) (Blank Fill-on Line) (colon) (Blank Fill-on Line) (colon) (Blank Fill-on Line) (colon) (Blank Fill-on Line) (colon) (Blank Fill-on Line) (colon) (Blank Fill-on Line) (colon) (Blank Fill-on Line) (colon) Location is convenient&#10;Row 3:&#10;Hours are inconvenient ((colon) (Blank Fill-on Line) (colon) (Blank Fill-on Line) (colon) (Blank Fill-on Line) (colon) (Blank Fill-on Line) (colon) (Blank Fill-on Line) (colon) (Blank Fill-on Line) (colon) (Blank Fill-on Line) (colon) Hours are convenient&#10;Row 4:&#10; Loan interest rates are high (colon) (Blank Fill-on Line) (colon) (Blank Fill-on Line) (colon) (Blank Fill-on Line) (colon) (Blank Fill-on Line) (colon) (Blank Fill-on Line) (colon) (Blank Fill-on Line) (colon) (Blank Fill-on Line) (colon) Loan interest rates are low.">
            <a:extLst>
              <a:ext uri="{FF2B5EF4-FFF2-40B4-BE49-F238E27FC236}">
                <a16:creationId xmlns:a16="http://schemas.microsoft.com/office/drawing/2014/main" id="{D1885F46-8DC3-4276-873D-1FD961C35C99}"/>
              </a:ext>
            </a:extLst>
          </p:cNvPr>
          <p:cNvPicPr>
            <a:picLocks noGrp="1"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57784" y="3387417"/>
            <a:ext cx="11164824" cy="2177141"/>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101122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CED4D40-4B67-4331-AC48-79B82B4A47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B6C2647-E9EC-4944-87C9-D282DA05ECBD}"/>
              </a:ext>
            </a:extLst>
          </p:cNvPr>
          <p:cNvSpPr>
            <a:spLocks noGrp="1"/>
          </p:cNvSpPr>
          <p:nvPr>
            <p:ph type="title"/>
          </p:nvPr>
        </p:nvSpPr>
        <p:spPr>
          <a:xfrm>
            <a:off x="638881" y="417576"/>
            <a:ext cx="10909640" cy="1249394"/>
          </a:xfrm>
        </p:spPr>
        <p:txBody>
          <a:bodyPr vert="horz" lIns="91440" tIns="45720" rIns="91440" bIns="45720" rtlCol="0" anchor="ctr">
            <a:normAutofit/>
          </a:bodyPr>
          <a:lstStyle/>
          <a:p>
            <a:pPr algn="ctr"/>
            <a:r>
              <a:rPr lang="en-US" sz="6600" kern="1200">
                <a:solidFill>
                  <a:schemeClr val="tx1"/>
                </a:solidFill>
                <a:latin typeface="+mj-lt"/>
                <a:ea typeface="+mj-ea"/>
                <a:cs typeface="+mj-cs"/>
              </a:rPr>
              <a:t>Snake Diagram</a:t>
            </a:r>
          </a:p>
        </p:txBody>
      </p:sp>
      <p:sp>
        <p:nvSpPr>
          <p:cNvPr id="11" name="sketch line">
            <a:extLst>
              <a:ext uri="{FF2B5EF4-FFF2-40B4-BE49-F238E27FC236}">
                <a16:creationId xmlns:a16="http://schemas.microsoft.com/office/drawing/2014/main" id="{670CEDEF-4F34-412E-84EE-329C1E93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1733454"/>
            <a:ext cx="4572000" cy="18288"/>
          </a:xfrm>
          <a:custGeom>
            <a:avLst/>
            <a:gdLst>
              <a:gd name="connsiteX0" fmla="*/ 0 w 4572000"/>
              <a:gd name="connsiteY0" fmla="*/ 0 h 18288"/>
              <a:gd name="connsiteX1" fmla="*/ 515983 w 4572000"/>
              <a:gd name="connsiteY1" fmla="*/ 0 h 18288"/>
              <a:gd name="connsiteX2" fmla="*/ 1031966 w 4572000"/>
              <a:gd name="connsiteY2" fmla="*/ 0 h 18288"/>
              <a:gd name="connsiteX3" fmla="*/ 1639389 w 4572000"/>
              <a:gd name="connsiteY3" fmla="*/ 0 h 18288"/>
              <a:gd name="connsiteX4" fmla="*/ 2383971 w 4572000"/>
              <a:gd name="connsiteY4" fmla="*/ 0 h 18288"/>
              <a:gd name="connsiteX5" fmla="*/ 2945674 w 4572000"/>
              <a:gd name="connsiteY5" fmla="*/ 0 h 18288"/>
              <a:gd name="connsiteX6" fmla="*/ 3507377 w 4572000"/>
              <a:gd name="connsiteY6" fmla="*/ 0 h 18288"/>
              <a:gd name="connsiteX7" fmla="*/ 4572000 w 4572000"/>
              <a:gd name="connsiteY7" fmla="*/ 0 h 18288"/>
              <a:gd name="connsiteX8" fmla="*/ 4572000 w 4572000"/>
              <a:gd name="connsiteY8" fmla="*/ 18288 h 18288"/>
              <a:gd name="connsiteX9" fmla="*/ 3873137 w 4572000"/>
              <a:gd name="connsiteY9" fmla="*/ 18288 h 18288"/>
              <a:gd name="connsiteX10" fmla="*/ 3311434 w 4572000"/>
              <a:gd name="connsiteY10" fmla="*/ 18288 h 18288"/>
              <a:gd name="connsiteX11" fmla="*/ 2749731 w 4572000"/>
              <a:gd name="connsiteY11" fmla="*/ 18288 h 18288"/>
              <a:gd name="connsiteX12" fmla="*/ 2050869 w 4572000"/>
              <a:gd name="connsiteY12" fmla="*/ 18288 h 18288"/>
              <a:gd name="connsiteX13" fmla="*/ 1306286 w 4572000"/>
              <a:gd name="connsiteY13" fmla="*/ 18288 h 18288"/>
              <a:gd name="connsiteX14" fmla="*/ 790303 w 4572000"/>
              <a:gd name="connsiteY14" fmla="*/ 18288 h 18288"/>
              <a:gd name="connsiteX15" fmla="*/ 0 w 4572000"/>
              <a:gd name="connsiteY15" fmla="*/ 18288 h 18288"/>
              <a:gd name="connsiteX16" fmla="*/ 0 w 45720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18288" fill="none" extrusionOk="0">
                <a:moveTo>
                  <a:pt x="0" y="0"/>
                </a:moveTo>
                <a:cubicBezTo>
                  <a:pt x="105156" y="-20963"/>
                  <a:pt x="340432" y="822"/>
                  <a:pt x="515983" y="0"/>
                </a:cubicBezTo>
                <a:cubicBezTo>
                  <a:pt x="691534" y="-822"/>
                  <a:pt x="850679" y="16479"/>
                  <a:pt x="1031966" y="0"/>
                </a:cubicBezTo>
                <a:cubicBezTo>
                  <a:pt x="1213253" y="-16479"/>
                  <a:pt x="1443646" y="-18730"/>
                  <a:pt x="1639389" y="0"/>
                </a:cubicBezTo>
                <a:cubicBezTo>
                  <a:pt x="1835132" y="18730"/>
                  <a:pt x="2159975" y="18531"/>
                  <a:pt x="2383971" y="0"/>
                </a:cubicBezTo>
                <a:cubicBezTo>
                  <a:pt x="2607967" y="-18531"/>
                  <a:pt x="2719096" y="-12030"/>
                  <a:pt x="2945674" y="0"/>
                </a:cubicBezTo>
                <a:cubicBezTo>
                  <a:pt x="3172252" y="12030"/>
                  <a:pt x="3269167" y="27666"/>
                  <a:pt x="3507377" y="0"/>
                </a:cubicBezTo>
                <a:cubicBezTo>
                  <a:pt x="3745587" y="-27666"/>
                  <a:pt x="4116741" y="18705"/>
                  <a:pt x="4572000" y="0"/>
                </a:cubicBezTo>
                <a:cubicBezTo>
                  <a:pt x="4572895" y="8974"/>
                  <a:pt x="4571454" y="9359"/>
                  <a:pt x="4572000" y="18288"/>
                </a:cubicBezTo>
                <a:cubicBezTo>
                  <a:pt x="4374698" y="3942"/>
                  <a:pt x="4098874" y="-11042"/>
                  <a:pt x="3873137" y="18288"/>
                </a:cubicBezTo>
                <a:cubicBezTo>
                  <a:pt x="3647400" y="47618"/>
                  <a:pt x="3517055" y="5421"/>
                  <a:pt x="3311434" y="18288"/>
                </a:cubicBezTo>
                <a:cubicBezTo>
                  <a:pt x="3105813" y="31155"/>
                  <a:pt x="3025168" y="17856"/>
                  <a:pt x="2749731" y="18288"/>
                </a:cubicBezTo>
                <a:cubicBezTo>
                  <a:pt x="2474294" y="18720"/>
                  <a:pt x="2291766" y="-14168"/>
                  <a:pt x="2050869" y="18288"/>
                </a:cubicBezTo>
                <a:cubicBezTo>
                  <a:pt x="1809972" y="50744"/>
                  <a:pt x="1540276" y="46798"/>
                  <a:pt x="1306286" y="18288"/>
                </a:cubicBezTo>
                <a:cubicBezTo>
                  <a:pt x="1072296" y="-10222"/>
                  <a:pt x="972445" y="19645"/>
                  <a:pt x="790303" y="18288"/>
                </a:cubicBezTo>
                <a:cubicBezTo>
                  <a:pt x="608161" y="16931"/>
                  <a:pt x="200981" y="8241"/>
                  <a:pt x="0" y="18288"/>
                </a:cubicBezTo>
                <a:cubicBezTo>
                  <a:pt x="-229" y="14222"/>
                  <a:pt x="509" y="5816"/>
                  <a:pt x="0" y="0"/>
                </a:cubicBezTo>
                <a:close/>
              </a:path>
              <a:path w="4572000" h="18288" stroke="0" extrusionOk="0">
                <a:moveTo>
                  <a:pt x="0" y="0"/>
                </a:moveTo>
                <a:cubicBezTo>
                  <a:pt x="143285" y="-9565"/>
                  <a:pt x="327959" y="-11498"/>
                  <a:pt x="561703" y="0"/>
                </a:cubicBezTo>
                <a:cubicBezTo>
                  <a:pt x="795447" y="11498"/>
                  <a:pt x="838260" y="18255"/>
                  <a:pt x="1077686" y="0"/>
                </a:cubicBezTo>
                <a:cubicBezTo>
                  <a:pt x="1317112" y="-18255"/>
                  <a:pt x="1437472" y="23514"/>
                  <a:pt x="1639389" y="0"/>
                </a:cubicBezTo>
                <a:cubicBezTo>
                  <a:pt x="1841306" y="-23514"/>
                  <a:pt x="2037142" y="-12551"/>
                  <a:pt x="2292531" y="0"/>
                </a:cubicBezTo>
                <a:cubicBezTo>
                  <a:pt x="2547920" y="12551"/>
                  <a:pt x="2810436" y="-20352"/>
                  <a:pt x="2991394" y="0"/>
                </a:cubicBezTo>
                <a:cubicBezTo>
                  <a:pt x="3172352" y="20352"/>
                  <a:pt x="3530025" y="-13347"/>
                  <a:pt x="3735977" y="0"/>
                </a:cubicBezTo>
                <a:cubicBezTo>
                  <a:pt x="3941929" y="13347"/>
                  <a:pt x="4161497" y="34086"/>
                  <a:pt x="4572000" y="0"/>
                </a:cubicBezTo>
                <a:cubicBezTo>
                  <a:pt x="4571545" y="6162"/>
                  <a:pt x="4571903" y="11775"/>
                  <a:pt x="4572000" y="18288"/>
                </a:cubicBezTo>
                <a:cubicBezTo>
                  <a:pt x="4228040" y="36490"/>
                  <a:pt x="4199736" y="42557"/>
                  <a:pt x="3873137" y="18288"/>
                </a:cubicBezTo>
                <a:cubicBezTo>
                  <a:pt x="3546538" y="-5981"/>
                  <a:pt x="3472124" y="16809"/>
                  <a:pt x="3128554" y="18288"/>
                </a:cubicBezTo>
                <a:cubicBezTo>
                  <a:pt x="2784984" y="19767"/>
                  <a:pt x="2735896" y="-17781"/>
                  <a:pt x="2383971" y="18288"/>
                </a:cubicBezTo>
                <a:cubicBezTo>
                  <a:pt x="2032046" y="54357"/>
                  <a:pt x="2019324" y="2920"/>
                  <a:pt x="1867989" y="18288"/>
                </a:cubicBezTo>
                <a:cubicBezTo>
                  <a:pt x="1716654" y="33656"/>
                  <a:pt x="1418675" y="32575"/>
                  <a:pt x="1169126" y="18288"/>
                </a:cubicBezTo>
                <a:cubicBezTo>
                  <a:pt x="919577" y="4001"/>
                  <a:pt x="798537" y="16165"/>
                  <a:pt x="561703" y="18288"/>
                </a:cubicBezTo>
                <a:cubicBezTo>
                  <a:pt x="324869" y="20411"/>
                  <a:pt x="221395" y="-912"/>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quot;An illustration shows a snake diagram depicting the contrasting profiles of Banks A and B. The scale shows seven blanks (each separated by a colon and representing a scale position) between a pair of bipolar phrases that measure the attitudes of Bank A and Bank B. &#10;Row 1:&#10;Service is discourteous (colon) (Blank Fill-on Line) (colon) (Blank Fill-on Line) (colon) (Blank Fill-on Line) (colon) (Blank Fill-on Line) (colon) (Blank Fill-on Line) (colon) (Blank Fill-on Line) (colon) (Blank Fill-on Line) (colon) Service is courteous&#10;Row 2:&#10;Location is inconvenient (colon) (Blank Fill-on Line) (colon) (Blank Fill-on Line) (colon) (Blank Fill-on Line) (colon) (Blank Fill-on Line) (colon) (Blank Fill-on Line) (colon) (Blank Fill-on Line) (colon) (Blank Fill-on Line) (colon) Location is convenient&#10;Row 3:&#10;Hours are inconvenient ((colon) (Blank Fill-on Line) (colon) (Blank Fill-on Line) (colon) (Blank Fill-on Line) (colon) (Blank Fill-on Line) (colon) (Blank Fill-on Line) (colon) (Blank Fill-on Line) (colon) (Blank Fill-on Line) (colon) Hours are convenient&#10;Row 4:&#10; Loan interest rates are high (colon) (Blank Fill-on Line) (colon) (Blank Fill-on Line) (colon) (Blank Fill-on Line) (colon) (Blank Fill-on Line) (colon) (Blank Fill-on Line) (colon) (Blank Fill-on Line) (colon) (Blank Fill-on Line) (colon) Loan interest rates are low.&#10;The diagram, resembling the shape of a snake, is drawn by connecting the average responses to the above mentioned semantic-differential statements &#10;The line representing “Bank A” runs through the following: The fourth blank of the Service phrase, the sixth blanks of the Location and Hours phrases, and the fifth blank of the Loan phrase.&#10;The line representing “Bank B” runs through the following: The sixth blank of the Service phrase, the seventh blank of the Location phrase, the colon between the fourth and fifth blanks of the Hours phrase, and the sixth blank of the Loan phrase.&quot;&#10;">
            <a:extLst>
              <a:ext uri="{FF2B5EF4-FFF2-40B4-BE49-F238E27FC236}">
                <a16:creationId xmlns:a16="http://schemas.microsoft.com/office/drawing/2014/main" id="{2072D98B-6D0D-4D93-92B5-28699A80844D}"/>
              </a:ext>
            </a:extLst>
          </p:cNvPr>
          <p:cNvPicPr>
            <a:picLocks noGrp="1"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962289" y="2633472"/>
            <a:ext cx="6264373" cy="3586353"/>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396423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E60C76C-C763-4F81-B8A1-096C55C65704}"/>
              </a:ext>
            </a:extLst>
          </p:cNvPr>
          <p:cNvSpPr>
            <a:spLocks noGrp="1"/>
          </p:cNvSpPr>
          <p:nvPr>
            <p:ph type="title"/>
          </p:nvPr>
        </p:nvSpPr>
        <p:spPr>
          <a:xfrm>
            <a:off x="1046746" y="586822"/>
            <a:ext cx="3560252" cy="1645920"/>
          </a:xfrm>
        </p:spPr>
        <p:txBody>
          <a:bodyPr>
            <a:normAutofit/>
          </a:bodyPr>
          <a:lstStyle/>
          <a:p>
            <a:r>
              <a:rPr lang="en-US" sz="3200"/>
              <a:t>Graphic-Ratings Scales</a:t>
            </a:r>
          </a:p>
        </p:txBody>
      </p:sp>
      <p:sp>
        <p:nvSpPr>
          <p:cNvPr id="13" name="Rectangle 12">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15" name="Rectangle 14">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52FCDDBE-145A-492D-AE59-804409FADA34}"/>
              </a:ext>
            </a:extLst>
          </p:cNvPr>
          <p:cNvSpPr>
            <a:spLocks noGrp="1"/>
          </p:cNvSpPr>
          <p:nvPr>
            <p:ph idx="1"/>
          </p:nvPr>
        </p:nvSpPr>
        <p:spPr>
          <a:xfrm>
            <a:off x="5351164" y="586822"/>
            <a:ext cx="6002636" cy="1645920"/>
          </a:xfrm>
        </p:spPr>
        <p:txBody>
          <a:bodyPr anchor="ctr">
            <a:normAutofit/>
          </a:bodyPr>
          <a:lstStyle/>
          <a:p>
            <a:r>
              <a:rPr lang="en-US" sz="1800"/>
              <a:t>A scale in which individuals indicate their ratings of an attribute typically by placing a check at the appropriate point on a line that runs from one extreme of the attribute to the other</a:t>
            </a:r>
          </a:p>
        </p:txBody>
      </p:sp>
      <p:pic>
        <p:nvPicPr>
          <p:cNvPr id="4" name="Picture 3" descr="An illustration shows a sample graphic-ratings scale. It displays four attributes, each accompanied by a horizontal line. The extreme left corner of the line is marked as “Not Important,” while the extreme right corner is marked as “Important.” The contents read as follows:&#10;Please evaluate each attribute in terms of how important the attribute is to you personally by placing an &quot;X&quot; at the position on the horizontal line that most reflects your feelings.&#10;Attribute: &#10;Courteous service&#10;Convenient location&#10;Convenient hours&#10;Low-interest-rate loans">
            <a:extLst>
              <a:ext uri="{FF2B5EF4-FFF2-40B4-BE49-F238E27FC236}">
                <a16:creationId xmlns:a16="http://schemas.microsoft.com/office/drawing/2014/main" id="{F1746A22-B8FC-463F-B07B-804D7C80DD2C}"/>
              </a:ext>
            </a:extLst>
          </p:cNvPr>
          <p:cNvPicPr>
            <a:picLocks noGrp="1"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57784" y="2801264"/>
            <a:ext cx="11164824" cy="3349448"/>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837370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6B72AAD-0162-4BA0-BF9A-71388E650A40}"/>
              </a:ext>
            </a:extLst>
          </p:cNvPr>
          <p:cNvSpPr>
            <a:spLocks noGrp="1"/>
          </p:cNvSpPr>
          <p:nvPr>
            <p:ph type="title"/>
          </p:nvPr>
        </p:nvSpPr>
        <p:spPr>
          <a:xfrm>
            <a:off x="841248" y="548640"/>
            <a:ext cx="3600860" cy="5431536"/>
          </a:xfrm>
        </p:spPr>
        <p:txBody>
          <a:bodyPr>
            <a:normAutofit/>
          </a:bodyPr>
          <a:lstStyle/>
          <a:p>
            <a:r>
              <a:rPr lang="en-US" sz="4600"/>
              <a:t>Comparative-Rating Scales</a:t>
            </a:r>
          </a:p>
        </p:txBody>
      </p:sp>
      <p:sp>
        <p:nvSpPr>
          <p:cNvPr id="10"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27B5FFCE-180B-4B24-BA12-016AD0EB1304}"/>
              </a:ext>
            </a:extLst>
          </p:cNvPr>
          <p:cNvSpPr>
            <a:spLocks noGrp="1"/>
          </p:cNvSpPr>
          <p:nvPr>
            <p:ph idx="1"/>
          </p:nvPr>
        </p:nvSpPr>
        <p:spPr>
          <a:xfrm>
            <a:off x="5126418" y="552091"/>
            <a:ext cx="6224335" cy="5431536"/>
          </a:xfrm>
        </p:spPr>
        <p:txBody>
          <a:bodyPr anchor="ctr">
            <a:normAutofit/>
          </a:bodyPr>
          <a:lstStyle/>
          <a:p>
            <a:r>
              <a:rPr lang="en-US" sz="2200" dirty="0"/>
              <a:t>A scale requiring subjects to make their ratings as a series of </a:t>
            </a:r>
            <a:r>
              <a:rPr lang="en-US" sz="2200" b="1" dirty="0"/>
              <a:t>relative judgments or comparisons </a:t>
            </a:r>
            <a:r>
              <a:rPr lang="en-US" sz="2200" dirty="0"/>
              <a:t>rather than as independent assessments. </a:t>
            </a:r>
          </a:p>
        </p:txBody>
      </p:sp>
    </p:spTree>
    <p:extLst>
      <p:ext uri="{BB962C8B-B14F-4D97-AF65-F5344CB8AC3E}">
        <p14:creationId xmlns:p14="http://schemas.microsoft.com/office/powerpoint/2010/main" val="24441811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5939E29-B557-432A-ACC1-DEBDE8157B4E}"/>
              </a:ext>
            </a:extLst>
          </p:cNvPr>
          <p:cNvSpPr>
            <a:spLocks noGrp="1"/>
          </p:cNvSpPr>
          <p:nvPr>
            <p:ph type="title"/>
          </p:nvPr>
        </p:nvSpPr>
        <p:spPr>
          <a:xfrm>
            <a:off x="1046746" y="586822"/>
            <a:ext cx="3560252" cy="1645920"/>
          </a:xfrm>
        </p:spPr>
        <p:txBody>
          <a:bodyPr>
            <a:normAutofit/>
          </a:bodyPr>
          <a:lstStyle/>
          <a:p>
            <a:r>
              <a:rPr lang="en-US" sz="3200"/>
              <a:t>Constant-sum Method</a:t>
            </a:r>
          </a:p>
        </p:txBody>
      </p:sp>
      <p:sp>
        <p:nvSpPr>
          <p:cNvPr id="13" name="Rectangle 12">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15" name="Rectangle 14">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FB7A5EC0-D9F7-4D3F-884A-21B3133E65FB}"/>
              </a:ext>
            </a:extLst>
          </p:cNvPr>
          <p:cNvSpPr>
            <a:spLocks noGrp="1"/>
          </p:cNvSpPr>
          <p:nvPr>
            <p:ph idx="1"/>
          </p:nvPr>
        </p:nvSpPr>
        <p:spPr>
          <a:xfrm>
            <a:off x="5351164" y="586822"/>
            <a:ext cx="6002636" cy="1645920"/>
          </a:xfrm>
        </p:spPr>
        <p:txBody>
          <a:bodyPr anchor="ctr">
            <a:normAutofit/>
          </a:bodyPr>
          <a:lstStyle/>
          <a:p>
            <a:r>
              <a:rPr lang="en-US" sz="1800"/>
              <a:t>A comparative-ratings scale in which an individual divides some given sum among two or more attributes on a basis such as importance or favorability </a:t>
            </a:r>
          </a:p>
        </p:txBody>
      </p:sp>
      <p:pic>
        <p:nvPicPr>
          <p:cNvPr id="4" name="Picture 3" descr="An illustration shows a sample constant-sum comparative ratings scale. It displays four attributes, each followed by a blank to enter the data. The contents read as follows:&#10;Please divide 100 points between the following attributes in terms of the relative importance of each attribute to you: &#10;Courteous service (Blank Fill-on Line)&#10;Convenient location (Blank Fill-on Line)&#10;Convenient hours (Blank Fill-on Line)&#10;Low-interest-rate loans (Blank Fill-on Line)">
            <a:extLst>
              <a:ext uri="{FF2B5EF4-FFF2-40B4-BE49-F238E27FC236}">
                <a16:creationId xmlns:a16="http://schemas.microsoft.com/office/drawing/2014/main" id="{A286AC6C-D77D-4928-81B7-65B30CD1F143}"/>
              </a:ext>
            </a:extLst>
          </p:cNvPr>
          <p:cNvPicPr>
            <a:picLocks noGrp="1"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57784" y="2885000"/>
            <a:ext cx="11164824" cy="318197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878676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E092D51-10EF-4184-B724-D386E67827E4}"/>
              </a:ext>
            </a:extLst>
          </p:cNvPr>
          <p:cNvSpPr>
            <a:spLocks noGrp="1"/>
          </p:cNvSpPr>
          <p:nvPr>
            <p:ph type="title"/>
          </p:nvPr>
        </p:nvSpPr>
        <p:spPr>
          <a:xfrm>
            <a:off x="841248" y="548640"/>
            <a:ext cx="3600860" cy="5431536"/>
          </a:xfrm>
        </p:spPr>
        <p:txBody>
          <a:bodyPr>
            <a:normAutofit/>
          </a:bodyPr>
          <a:lstStyle/>
          <a:p>
            <a:r>
              <a:rPr lang="en-US" sz="4200"/>
              <a:t>Other Considerations in Designing Scales</a:t>
            </a:r>
          </a:p>
        </p:txBody>
      </p:sp>
      <p:sp>
        <p:nvSpPr>
          <p:cNvPr id="10"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84F41C9-7D45-41DC-B171-CD2CF977A464}"/>
              </a:ext>
            </a:extLst>
          </p:cNvPr>
          <p:cNvSpPr>
            <a:spLocks noGrp="1"/>
          </p:cNvSpPr>
          <p:nvPr>
            <p:ph idx="1"/>
          </p:nvPr>
        </p:nvSpPr>
        <p:spPr>
          <a:xfrm>
            <a:off x="5126418" y="552091"/>
            <a:ext cx="6224335" cy="5431536"/>
          </a:xfrm>
        </p:spPr>
        <p:txBody>
          <a:bodyPr anchor="ctr">
            <a:normAutofit/>
          </a:bodyPr>
          <a:lstStyle/>
          <a:p>
            <a:r>
              <a:rPr lang="en-US" sz="2200"/>
              <a:t>Number of items in a scale </a:t>
            </a:r>
          </a:p>
          <a:p>
            <a:pPr lvl="1"/>
            <a:r>
              <a:rPr lang="en-US" sz="2200"/>
              <a:t>Global measures versus composite measures</a:t>
            </a:r>
          </a:p>
          <a:p>
            <a:r>
              <a:rPr lang="en-US" sz="2200"/>
              <a:t>Number of scale positions </a:t>
            </a:r>
          </a:p>
          <a:p>
            <a:pPr lvl="1"/>
            <a:r>
              <a:rPr lang="en-US" sz="2200"/>
              <a:t>Odd or even number?</a:t>
            </a:r>
          </a:p>
          <a:p>
            <a:r>
              <a:rPr lang="en-US" sz="2200"/>
              <a:t>Including a “don’t know” or “not applicable” response category </a:t>
            </a:r>
          </a:p>
        </p:txBody>
      </p:sp>
    </p:spTree>
    <p:extLst>
      <p:ext uri="{BB962C8B-B14F-4D97-AF65-F5344CB8AC3E}">
        <p14:creationId xmlns:p14="http://schemas.microsoft.com/office/powerpoint/2010/main" val="18934451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59AB4C8-9178-4F7A-8404-6890510B59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10388CF-8A37-4F04-BBD7-70EEBD63D9AF}"/>
              </a:ext>
            </a:extLst>
          </p:cNvPr>
          <p:cNvSpPr>
            <a:spLocks noGrp="1"/>
          </p:cNvSpPr>
          <p:nvPr>
            <p:ph type="title"/>
          </p:nvPr>
        </p:nvSpPr>
        <p:spPr>
          <a:xfrm>
            <a:off x="638881" y="457201"/>
            <a:ext cx="10909640" cy="1832654"/>
          </a:xfrm>
        </p:spPr>
        <p:txBody>
          <a:bodyPr vert="horz" lIns="91440" tIns="45720" rIns="91440" bIns="45720" rtlCol="0" anchor="b">
            <a:normAutofit/>
          </a:bodyPr>
          <a:lstStyle/>
          <a:p>
            <a:pPr algn="ctr"/>
            <a:r>
              <a:rPr lang="en-US" sz="6100" kern="1200">
                <a:solidFill>
                  <a:schemeClr val="tx1"/>
                </a:solidFill>
                <a:latin typeface="+mj-lt"/>
                <a:ea typeface="+mj-ea"/>
                <a:cs typeface="+mj-cs"/>
              </a:rPr>
              <a:t>Establishing the Validity and Reliability of Measures </a:t>
            </a:r>
          </a:p>
        </p:txBody>
      </p:sp>
      <p:sp>
        <p:nvSpPr>
          <p:cNvPr id="11" name="sketch line">
            <a:extLst>
              <a:ext uri="{FF2B5EF4-FFF2-40B4-BE49-F238E27FC236}">
                <a16:creationId xmlns:a16="http://schemas.microsoft.com/office/drawing/2014/main" id="{4CFDFB37-4BC7-42C6-915D-A6609139B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2343912"/>
            <a:ext cx="4572000" cy="18288"/>
          </a:xfrm>
          <a:custGeom>
            <a:avLst/>
            <a:gdLst>
              <a:gd name="connsiteX0" fmla="*/ 0 w 4572000"/>
              <a:gd name="connsiteY0" fmla="*/ 0 h 18288"/>
              <a:gd name="connsiteX1" fmla="*/ 515983 w 4572000"/>
              <a:gd name="connsiteY1" fmla="*/ 0 h 18288"/>
              <a:gd name="connsiteX2" fmla="*/ 1031966 w 4572000"/>
              <a:gd name="connsiteY2" fmla="*/ 0 h 18288"/>
              <a:gd name="connsiteX3" fmla="*/ 1639389 w 4572000"/>
              <a:gd name="connsiteY3" fmla="*/ 0 h 18288"/>
              <a:gd name="connsiteX4" fmla="*/ 2383971 w 4572000"/>
              <a:gd name="connsiteY4" fmla="*/ 0 h 18288"/>
              <a:gd name="connsiteX5" fmla="*/ 2945674 w 4572000"/>
              <a:gd name="connsiteY5" fmla="*/ 0 h 18288"/>
              <a:gd name="connsiteX6" fmla="*/ 3507377 w 4572000"/>
              <a:gd name="connsiteY6" fmla="*/ 0 h 18288"/>
              <a:gd name="connsiteX7" fmla="*/ 4572000 w 4572000"/>
              <a:gd name="connsiteY7" fmla="*/ 0 h 18288"/>
              <a:gd name="connsiteX8" fmla="*/ 4572000 w 4572000"/>
              <a:gd name="connsiteY8" fmla="*/ 18288 h 18288"/>
              <a:gd name="connsiteX9" fmla="*/ 3873137 w 4572000"/>
              <a:gd name="connsiteY9" fmla="*/ 18288 h 18288"/>
              <a:gd name="connsiteX10" fmla="*/ 3311434 w 4572000"/>
              <a:gd name="connsiteY10" fmla="*/ 18288 h 18288"/>
              <a:gd name="connsiteX11" fmla="*/ 2749731 w 4572000"/>
              <a:gd name="connsiteY11" fmla="*/ 18288 h 18288"/>
              <a:gd name="connsiteX12" fmla="*/ 2050869 w 4572000"/>
              <a:gd name="connsiteY12" fmla="*/ 18288 h 18288"/>
              <a:gd name="connsiteX13" fmla="*/ 1306286 w 4572000"/>
              <a:gd name="connsiteY13" fmla="*/ 18288 h 18288"/>
              <a:gd name="connsiteX14" fmla="*/ 790303 w 4572000"/>
              <a:gd name="connsiteY14" fmla="*/ 18288 h 18288"/>
              <a:gd name="connsiteX15" fmla="*/ 0 w 4572000"/>
              <a:gd name="connsiteY15" fmla="*/ 18288 h 18288"/>
              <a:gd name="connsiteX16" fmla="*/ 0 w 45720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18288" fill="none" extrusionOk="0">
                <a:moveTo>
                  <a:pt x="0" y="0"/>
                </a:moveTo>
                <a:cubicBezTo>
                  <a:pt x="105156" y="-20963"/>
                  <a:pt x="340432" y="822"/>
                  <a:pt x="515983" y="0"/>
                </a:cubicBezTo>
                <a:cubicBezTo>
                  <a:pt x="691534" y="-822"/>
                  <a:pt x="850679" y="16479"/>
                  <a:pt x="1031966" y="0"/>
                </a:cubicBezTo>
                <a:cubicBezTo>
                  <a:pt x="1213253" y="-16479"/>
                  <a:pt x="1443646" y="-18730"/>
                  <a:pt x="1639389" y="0"/>
                </a:cubicBezTo>
                <a:cubicBezTo>
                  <a:pt x="1835132" y="18730"/>
                  <a:pt x="2159975" y="18531"/>
                  <a:pt x="2383971" y="0"/>
                </a:cubicBezTo>
                <a:cubicBezTo>
                  <a:pt x="2607967" y="-18531"/>
                  <a:pt x="2719096" y="-12030"/>
                  <a:pt x="2945674" y="0"/>
                </a:cubicBezTo>
                <a:cubicBezTo>
                  <a:pt x="3172252" y="12030"/>
                  <a:pt x="3269167" y="27666"/>
                  <a:pt x="3507377" y="0"/>
                </a:cubicBezTo>
                <a:cubicBezTo>
                  <a:pt x="3745587" y="-27666"/>
                  <a:pt x="4116741" y="18705"/>
                  <a:pt x="4572000" y="0"/>
                </a:cubicBezTo>
                <a:cubicBezTo>
                  <a:pt x="4572895" y="8974"/>
                  <a:pt x="4571454" y="9359"/>
                  <a:pt x="4572000" y="18288"/>
                </a:cubicBezTo>
                <a:cubicBezTo>
                  <a:pt x="4374698" y="3942"/>
                  <a:pt x="4098874" y="-11042"/>
                  <a:pt x="3873137" y="18288"/>
                </a:cubicBezTo>
                <a:cubicBezTo>
                  <a:pt x="3647400" y="47618"/>
                  <a:pt x="3517055" y="5421"/>
                  <a:pt x="3311434" y="18288"/>
                </a:cubicBezTo>
                <a:cubicBezTo>
                  <a:pt x="3105813" y="31155"/>
                  <a:pt x="3025168" y="17856"/>
                  <a:pt x="2749731" y="18288"/>
                </a:cubicBezTo>
                <a:cubicBezTo>
                  <a:pt x="2474294" y="18720"/>
                  <a:pt x="2291766" y="-14168"/>
                  <a:pt x="2050869" y="18288"/>
                </a:cubicBezTo>
                <a:cubicBezTo>
                  <a:pt x="1809972" y="50744"/>
                  <a:pt x="1540276" y="46798"/>
                  <a:pt x="1306286" y="18288"/>
                </a:cubicBezTo>
                <a:cubicBezTo>
                  <a:pt x="1072296" y="-10222"/>
                  <a:pt x="972445" y="19645"/>
                  <a:pt x="790303" y="18288"/>
                </a:cubicBezTo>
                <a:cubicBezTo>
                  <a:pt x="608161" y="16931"/>
                  <a:pt x="200981" y="8241"/>
                  <a:pt x="0" y="18288"/>
                </a:cubicBezTo>
                <a:cubicBezTo>
                  <a:pt x="-229" y="14222"/>
                  <a:pt x="509" y="5816"/>
                  <a:pt x="0" y="0"/>
                </a:cubicBezTo>
                <a:close/>
              </a:path>
              <a:path w="4572000" h="18288" stroke="0" extrusionOk="0">
                <a:moveTo>
                  <a:pt x="0" y="0"/>
                </a:moveTo>
                <a:cubicBezTo>
                  <a:pt x="143285" y="-9565"/>
                  <a:pt x="327959" y="-11498"/>
                  <a:pt x="561703" y="0"/>
                </a:cubicBezTo>
                <a:cubicBezTo>
                  <a:pt x="795447" y="11498"/>
                  <a:pt x="838260" y="18255"/>
                  <a:pt x="1077686" y="0"/>
                </a:cubicBezTo>
                <a:cubicBezTo>
                  <a:pt x="1317112" y="-18255"/>
                  <a:pt x="1437472" y="23514"/>
                  <a:pt x="1639389" y="0"/>
                </a:cubicBezTo>
                <a:cubicBezTo>
                  <a:pt x="1841306" y="-23514"/>
                  <a:pt x="2037142" y="-12551"/>
                  <a:pt x="2292531" y="0"/>
                </a:cubicBezTo>
                <a:cubicBezTo>
                  <a:pt x="2547920" y="12551"/>
                  <a:pt x="2810436" y="-20352"/>
                  <a:pt x="2991394" y="0"/>
                </a:cubicBezTo>
                <a:cubicBezTo>
                  <a:pt x="3172352" y="20352"/>
                  <a:pt x="3530025" y="-13347"/>
                  <a:pt x="3735977" y="0"/>
                </a:cubicBezTo>
                <a:cubicBezTo>
                  <a:pt x="3941929" y="13347"/>
                  <a:pt x="4161497" y="34086"/>
                  <a:pt x="4572000" y="0"/>
                </a:cubicBezTo>
                <a:cubicBezTo>
                  <a:pt x="4571545" y="6162"/>
                  <a:pt x="4571903" y="11775"/>
                  <a:pt x="4572000" y="18288"/>
                </a:cubicBezTo>
                <a:cubicBezTo>
                  <a:pt x="4228040" y="36490"/>
                  <a:pt x="4199736" y="42557"/>
                  <a:pt x="3873137" y="18288"/>
                </a:cubicBezTo>
                <a:cubicBezTo>
                  <a:pt x="3546538" y="-5981"/>
                  <a:pt x="3472124" y="16809"/>
                  <a:pt x="3128554" y="18288"/>
                </a:cubicBezTo>
                <a:cubicBezTo>
                  <a:pt x="2784984" y="19767"/>
                  <a:pt x="2735896" y="-17781"/>
                  <a:pt x="2383971" y="18288"/>
                </a:cubicBezTo>
                <a:cubicBezTo>
                  <a:pt x="2032046" y="54357"/>
                  <a:pt x="2019324" y="2920"/>
                  <a:pt x="1867989" y="18288"/>
                </a:cubicBezTo>
                <a:cubicBezTo>
                  <a:pt x="1716654" y="33656"/>
                  <a:pt x="1418675" y="32575"/>
                  <a:pt x="1169126" y="18288"/>
                </a:cubicBezTo>
                <a:cubicBezTo>
                  <a:pt x="919577" y="4001"/>
                  <a:pt x="798537" y="16165"/>
                  <a:pt x="561703" y="18288"/>
                </a:cubicBezTo>
                <a:cubicBezTo>
                  <a:pt x="324869" y="20411"/>
                  <a:pt x="221395" y="-912"/>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quot;An illustration shows the components of an Observed response as follows:&#10;Observed Response (equals) Truth (plus) Systematic Error (plus) Random Error.&quot;&#10;">
            <a:extLst>
              <a:ext uri="{FF2B5EF4-FFF2-40B4-BE49-F238E27FC236}">
                <a16:creationId xmlns:a16="http://schemas.microsoft.com/office/drawing/2014/main" id="{7DD336FE-711F-40D9-B0C5-2DEF4E0B2ACB}"/>
              </a:ext>
            </a:extLst>
          </p:cNvPr>
          <p:cNvPicPr>
            <a:picLocks noGrp="1"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20040" y="3376383"/>
            <a:ext cx="11548872" cy="2598497"/>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146456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A4FD2A-CD04-4077-BD00-3A977EBAB780}"/>
              </a:ext>
            </a:extLst>
          </p:cNvPr>
          <p:cNvSpPr>
            <a:spLocks noGrp="1"/>
          </p:cNvSpPr>
          <p:nvPr>
            <p:ph type="title"/>
          </p:nvPr>
        </p:nvSpPr>
        <p:spPr>
          <a:xfrm>
            <a:off x="524741" y="620392"/>
            <a:ext cx="3808268" cy="5504688"/>
          </a:xfrm>
        </p:spPr>
        <p:txBody>
          <a:bodyPr>
            <a:normAutofit/>
          </a:bodyPr>
          <a:lstStyle/>
          <a:p>
            <a:r>
              <a:rPr lang="en-US" sz="6000">
                <a:solidFill>
                  <a:schemeClr val="accent5"/>
                </a:solidFill>
              </a:rPr>
              <a:t>Error</a:t>
            </a:r>
          </a:p>
        </p:txBody>
      </p:sp>
      <p:graphicFrame>
        <p:nvGraphicFramePr>
          <p:cNvPr id="9" name="Content Placeholder 2">
            <a:extLst>
              <a:ext uri="{FF2B5EF4-FFF2-40B4-BE49-F238E27FC236}">
                <a16:creationId xmlns:a16="http://schemas.microsoft.com/office/drawing/2014/main" id="{1ED0BE37-23AD-47B3-B9AA-3057630AFA33}"/>
              </a:ext>
            </a:extLst>
          </p:cNvPr>
          <p:cNvGraphicFramePr>
            <a:graphicFrameLocks noGrp="1"/>
          </p:cNvGraphicFramePr>
          <p:nvPr>
            <p:ph idx="1"/>
            <p:extLst>
              <p:ext uri="{D42A27DB-BD31-4B8C-83A1-F6EECF244321}">
                <p14:modId xmlns:p14="http://schemas.microsoft.com/office/powerpoint/2010/main" val="2398489340"/>
              </p:ext>
            </p:extLst>
          </p:nvPr>
        </p:nvGraphicFramePr>
        <p:xfrm>
          <a:off x="5093208" y="620392"/>
          <a:ext cx="6263640" cy="55046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2698793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0218043-4C96-411D-A045-9DDCDEE0571A}"/>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US" sz="4200">
                <a:solidFill>
                  <a:srgbClr val="FFFFFF"/>
                </a:solidFill>
              </a:rPr>
              <a:t>Difference between Random and Systematic Error </a:t>
            </a:r>
          </a:p>
        </p:txBody>
      </p:sp>
      <p:cxnSp>
        <p:nvCxnSpPr>
          <p:cNvPr id="73" name="Straight Connector 72">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6146" name="Picture 2" descr="Random and Systematic Error | Differences, Sources &amp;amp; Examples">
            <a:extLst>
              <a:ext uri="{FF2B5EF4-FFF2-40B4-BE49-F238E27FC236}">
                <a16:creationId xmlns:a16="http://schemas.microsoft.com/office/drawing/2014/main" id="{7380D7B0-5A85-4636-8642-2081A6AB887B}"/>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31567" y="2891160"/>
            <a:ext cx="5455917" cy="3068953"/>
          </a:xfrm>
          <a:prstGeom prst="rect">
            <a:avLst/>
          </a:prstGeom>
          <a:noFill/>
          <a:extLst>
            <a:ext uri="{909E8E84-426E-40DD-AFC4-6F175D3DCCD1}">
              <a14:hiddenFill xmlns:a14="http://schemas.microsoft.com/office/drawing/2010/main">
                <a:solidFill>
                  <a:srgbClr val="FFFFFF"/>
                </a:solidFill>
              </a14:hiddenFill>
            </a:ext>
          </a:extLst>
        </p:spPr>
      </p:pic>
      <p:cxnSp>
        <p:nvCxnSpPr>
          <p:cNvPr id="75" name="Straight Connector 74">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4" name="Picture 3" descr="&quot;An illustration depicts the difference between random and systematic error. It shows a set of three concentric circles, and each circle has three rings.&#10;The first set of concentric circles captioned, “Old Rifle,” shows the shots (represented by black dots) fired throughout the circle as well as outside of the outermost circle. The second set of concentric circles captioned, “New rifle that is sighted in poorly,” shows several shots clustered at a particular zone in the annulus of the outer circle. The third set of concentric circles captioned, “New rifle that is sighted in Accurately,” shows all the shots fired at the innermost circle. &quot;&#10;">
            <a:extLst>
              <a:ext uri="{FF2B5EF4-FFF2-40B4-BE49-F238E27FC236}">
                <a16:creationId xmlns:a16="http://schemas.microsoft.com/office/drawing/2014/main" id="{8D102577-55BD-4F47-9A4E-BB40B82199F1}"/>
              </a:ext>
            </a:extLst>
          </p:cNvPr>
          <p:cNvPicPr>
            <a:picLocks noGrp="1"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445073" y="3389012"/>
            <a:ext cx="5455917" cy="2073248"/>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156834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008C23B-8E1D-474B-BF31-73D659BC6372}"/>
              </a:ext>
            </a:extLst>
          </p:cNvPr>
          <p:cNvSpPr>
            <a:spLocks noGrp="1"/>
          </p:cNvSpPr>
          <p:nvPr>
            <p:ph type="title"/>
          </p:nvPr>
        </p:nvSpPr>
        <p:spPr>
          <a:xfrm>
            <a:off x="572493" y="238539"/>
            <a:ext cx="11018520" cy="1434415"/>
          </a:xfrm>
        </p:spPr>
        <p:txBody>
          <a:bodyPr anchor="b">
            <a:normAutofit/>
          </a:bodyPr>
          <a:lstStyle/>
          <a:p>
            <a:r>
              <a:rPr lang="en-US" sz="5400"/>
              <a:t>iClicker Question</a:t>
            </a:r>
          </a:p>
        </p:txBody>
      </p:sp>
      <p:sp>
        <p:nvSpPr>
          <p:cNvPr id="18"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3643000-4FC2-43A4-99D7-B55BD5081B10}"/>
              </a:ext>
            </a:extLst>
          </p:cNvPr>
          <p:cNvSpPr>
            <a:spLocks noGrp="1"/>
          </p:cNvSpPr>
          <p:nvPr>
            <p:ph idx="1"/>
          </p:nvPr>
        </p:nvSpPr>
        <p:spPr>
          <a:xfrm>
            <a:off x="572493" y="2071316"/>
            <a:ext cx="6713552" cy="4119172"/>
          </a:xfrm>
        </p:spPr>
        <p:txBody>
          <a:bodyPr anchor="t">
            <a:normAutofit/>
          </a:bodyPr>
          <a:lstStyle/>
          <a:p>
            <a:pPr marL="0" indent="0">
              <a:buNone/>
            </a:pPr>
            <a:r>
              <a:rPr lang="en-US" sz="2200" dirty="0"/>
              <a:t>Customer intention is a great indicator of future sales. We can just ask customers for their purchase intention to plan ahead. </a:t>
            </a:r>
          </a:p>
          <a:p>
            <a:pPr marL="514350" indent="-514350">
              <a:buFont typeface="+mj-lt"/>
              <a:buAutoNum type="alphaUcPeriod"/>
            </a:pPr>
            <a:r>
              <a:rPr lang="en-US" sz="2200" dirty="0"/>
              <a:t>Agree</a:t>
            </a:r>
          </a:p>
          <a:p>
            <a:pPr marL="514350" indent="-514350">
              <a:buFont typeface="+mj-lt"/>
              <a:buAutoNum type="alphaUcPeriod"/>
            </a:pPr>
            <a:r>
              <a:rPr lang="en-US" sz="2200" dirty="0"/>
              <a:t>Disagree</a:t>
            </a:r>
          </a:p>
        </p:txBody>
      </p:sp>
      <p:pic>
        <p:nvPicPr>
          <p:cNvPr id="6" name="Picture 5" descr="A picture containing text, clipart&#10;&#10;Description automatically generated">
            <a:extLst>
              <a:ext uri="{FF2B5EF4-FFF2-40B4-BE49-F238E27FC236}">
                <a16:creationId xmlns:a16="http://schemas.microsoft.com/office/drawing/2014/main" id="{1EF7CE55-A43E-4762-93E1-BF9B6557DB74}"/>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r="7400" b="-3"/>
          <a:stretch/>
        </p:blipFill>
        <p:spPr>
          <a:xfrm>
            <a:off x="7675658" y="2093976"/>
            <a:ext cx="3941064" cy="4096512"/>
          </a:xfrm>
          <a:prstGeom prst="rect">
            <a:avLst/>
          </a:prstGeom>
        </p:spPr>
      </p:pic>
      <p:sp>
        <p:nvSpPr>
          <p:cNvPr id="7" name="TextBox 6">
            <a:extLst>
              <a:ext uri="{FF2B5EF4-FFF2-40B4-BE49-F238E27FC236}">
                <a16:creationId xmlns:a16="http://schemas.microsoft.com/office/drawing/2014/main" id="{AB483BFC-9FCD-4BD5-9F7B-352A33321846}"/>
              </a:ext>
            </a:extLst>
          </p:cNvPr>
          <p:cNvSpPr txBox="1"/>
          <p:nvPr/>
        </p:nvSpPr>
        <p:spPr>
          <a:xfrm>
            <a:off x="9296856" y="5990433"/>
            <a:ext cx="2319866"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3" tooltip="http://www.pngall.com/interview-png/download/13149">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4" tooltip="https://creativecommons.org/licenses/by-nc/3.0/">
                  <a:extLst>
                    <a:ext uri="{A12FA001-AC4F-418D-AE19-62706E023703}">
                      <ahyp:hlinkClr xmlns:ahyp="http://schemas.microsoft.com/office/drawing/2018/hyperlinkcolor" val="tx"/>
                    </a:ext>
                  </a:extLst>
                </a:hlinkClick>
              </a:rPr>
              <a:t>CC BY-NC</a:t>
            </a:r>
            <a:endParaRPr lang="en-US" sz="700">
              <a:solidFill>
                <a:srgbClr val="FFFFFF"/>
              </a:solidFill>
            </a:endParaRPr>
          </a:p>
        </p:txBody>
      </p:sp>
    </p:spTree>
    <p:extLst>
      <p:ext uri="{BB962C8B-B14F-4D97-AF65-F5344CB8AC3E}">
        <p14:creationId xmlns:p14="http://schemas.microsoft.com/office/powerpoint/2010/main" val="15197424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0">
            <a:extLst>
              <a:ext uri="{FF2B5EF4-FFF2-40B4-BE49-F238E27FC236}">
                <a16:creationId xmlns:a16="http://schemas.microsoft.com/office/drawing/2014/main" id="{6B5E2835-4E47-45B3-9CFE-732FF7B054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icture containing text, sky, outdoor, sign&#10;&#10;Description automatically generated">
            <a:extLst>
              <a:ext uri="{FF2B5EF4-FFF2-40B4-BE49-F238E27FC236}">
                <a16:creationId xmlns:a16="http://schemas.microsoft.com/office/drawing/2014/main" id="{4413611E-44CC-469F-92AB-4424F0F8C4E9}"/>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5898" r="7323"/>
          <a:stretch/>
        </p:blipFill>
        <p:spPr>
          <a:xfrm>
            <a:off x="3242695" y="10"/>
            <a:ext cx="8949307" cy="6857990"/>
          </a:xfrm>
          <a:custGeom>
            <a:avLst/>
            <a:gdLst/>
            <a:ahLst/>
            <a:cxnLst/>
            <a:rect l="l" t="t" r="r" b="b"/>
            <a:pathLst>
              <a:path w="8949307" h="6858000">
                <a:moveTo>
                  <a:pt x="0" y="0"/>
                </a:moveTo>
                <a:lnTo>
                  <a:pt x="8949307" y="0"/>
                </a:lnTo>
                <a:lnTo>
                  <a:pt x="8949307" y="6858000"/>
                </a:lnTo>
                <a:lnTo>
                  <a:pt x="0" y="6858000"/>
                </a:lnTo>
                <a:lnTo>
                  <a:pt x="62983" y="6788730"/>
                </a:lnTo>
                <a:cubicBezTo>
                  <a:pt x="773509" y="5928900"/>
                  <a:pt x="1212979" y="4741056"/>
                  <a:pt x="1212979" y="3429000"/>
                </a:cubicBezTo>
                <a:cubicBezTo>
                  <a:pt x="1212979" y="2116944"/>
                  <a:pt x="773509" y="929100"/>
                  <a:pt x="62983" y="69271"/>
                </a:cubicBezTo>
                <a:close/>
              </a:path>
            </a:pathLst>
          </a:custGeom>
        </p:spPr>
      </p:pic>
      <p:sp useBgFill="1">
        <p:nvSpPr>
          <p:cNvPr id="18" name="Freeform: Shape 12">
            <a:extLst>
              <a:ext uri="{FF2B5EF4-FFF2-40B4-BE49-F238E27FC236}">
                <a16:creationId xmlns:a16="http://schemas.microsoft.com/office/drawing/2014/main" id="{5B45AD5D-AA52-4F7B-9362-576A39AD9E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D5D5D5"/>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5" name="Freeform: Shape 14">
            <a:extLst>
              <a:ext uri="{FF2B5EF4-FFF2-40B4-BE49-F238E27FC236}">
                <a16:creationId xmlns:a16="http://schemas.microsoft.com/office/drawing/2014/main" id="{AEDD7960-4866-4399-BEF6-DD1431AB4E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FA36F0C-FEBB-47C0-81FD-15D971173E33}"/>
              </a:ext>
            </a:extLst>
          </p:cNvPr>
          <p:cNvSpPr>
            <a:spLocks noGrp="1"/>
          </p:cNvSpPr>
          <p:nvPr>
            <p:ph type="title"/>
          </p:nvPr>
        </p:nvSpPr>
        <p:spPr>
          <a:xfrm>
            <a:off x="371094" y="1161288"/>
            <a:ext cx="3438144" cy="1125728"/>
          </a:xfrm>
        </p:spPr>
        <p:txBody>
          <a:bodyPr anchor="b">
            <a:normAutofit/>
          </a:bodyPr>
          <a:lstStyle/>
          <a:p>
            <a:r>
              <a:rPr lang="en-US" sz="2800"/>
              <a:t>Reliability</a:t>
            </a:r>
          </a:p>
        </p:txBody>
      </p:sp>
      <p:sp>
        <p:nvSpPr>
          <p:cNvPr id="17" name="Rectangle 16">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9" name="Rectangle 18">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375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43D86F81-ED17-44B0-9F85-3CD77C35D6BF}"/>
              </a:ext>
            </a:extLst>
          </p:cNvPr>
          <p:cNvSpPr>
            <a:spLocks noGrp="1"/>
          </p:cNvSpPr>
          <p:nvPr>
            <p:ph idx="1"/>
          </p:nvPr>
        </p:nvSpPr>
        <p:spPr>
          <a:xfrm>
            <a:off x="371094" y="2718054"/>
            <a:ext cx="3438906" cy="3207258"/>
          </a:xfrm>
        </p:spPr>
        <p:txBody>
          <a:bodyPr anchor="t">
            <a:normAutofit/>
          </a:bodyPr>
          <a:lstStyle/>
          <a:p>
            <a:r>
              <a:rPr lang="en-US" sz="1700"/>
              <a:t>Ability of a measure to obtain similar scores for the same object, trait, or construct across time, across different evaluators, or across the items forming the measure </a:t>
            </a:r>
          </a:p>
        </p:txBody>
      </p:sp>
      <p:sp>
        <p:nvSpPr>
          <p:cNvPr id="6" name="TextBox 5">
            <a:extLst>
              <a:ext uri="{FF2B5EF4-FFF2-40B4-BE49-F238E27FC236}">
                <a16:creationId xmlns:a16="http://schemas.microsoft.com/office/drawing/2014/main" id="{B2A5398F-7B2C-4EF6-A257-7CD19E18F58C}"/>
              </a:ext>
            </a:extLst>
          </p:cNvPr>
          <p:cNvSpPr txBox="1"/>
          <p:nvPr/>
        </p:nvSpPr>
        <p:spPr>
          <a:xfrm>
            <a:off x="9884958" y="6657945"/>
            <a:ext cx="2307042"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4" tooltip="http://www.picpedia.org/highway-signs/r/reliability.html">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5" tooltip="https://creativecommons.org/licenses/by-sa/3.0/">
                  <a:extLst>
                    <a:ext uri="{A12FA001-AC4F-418D-AE19-62706E023703}">
                      <ahyp:hlinkClr xmlns:ahyp="http://schemas.microsoft.com/office/drawing/2018/hyperlinkcolor" val="tx"/>
                    </a:ext>
                  </a:extLst>
                </a:hlinkClick>
              </a:rPr>
              <a:t>CC BY-SA</a:t>
            </a:r>
            <a:endParaRPr lang="en-US" sz="700">
              <a:solidFill>
                <a:srgbClr val="FFFFFF"/>
              </a:solidFill>
            </a:endParaRPr>
          </a:p>
        </p:txBody>
      </p:sp>
    </p:spTree>
    <p:extLst>
      <p:ext uri="{BB962C8B-B14F-4D97-AF65-F5344CB8AC3E}">
        <p14:creationId xmlns:p14="http://schemas.microsoft.com/office/powerpoint/2010/main" val="24098531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DF37DE9-C1BA-41DE-A1FC-6A8FCCAF5CD1}"/>
              </a:ext>
            </a:extLst>
          </p:cNvPr>
          <p:cNvSpPr>
            <a:spLocks noGrp="1"/>
          </p:cNvSpPr>
          <p:nvPr>
            <p:ph type="title"/>
          </p:nvPr>
        </p:nvSpPr>
        <p:spPr>
          <a:xfrm>
            <a:off x="640080" y="325369"/>
            <a:ext cx="4368602" cy="1956841"/>
          </a:xfrm>
        </p:spPr>
        <p:txBody>
          <a:bodyPr anchor="b">
            <a:normAutofit/>
          </a:bodyPr>
          <a:lstStyle/>
          <a:p>
            <a:r>
              <a:rPr lang="en-US" sz="5400"/>
              <a:t>Validity</a:t>
            </a:r>
          </a:p>
        </p:txBody>
      </p:sp>
      <p:sp>
        <p:nvSpPr>
          <p:cNvPr id="26"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F94E87C0-6092-4E1C-97D7-8BDA984D9873}"/>
              </a:ext>
            </a:extLst>
          </p:cNvPr>
          <p:cNvSpPr>
            <a:spLocks noGrp="1"/>
          </p:cNvSpPr>
          <p:nvPr>
            <p:ph idx="1"/>
          </p:nvPr>
        </p:nvSpPr>
        <p:spPr>
          <a:xfrm>
            <a:off x="640080" y="2872899"/>
            <a:ext cx="4243589" cy="3320668"/>
          </a:xfrm>
        </p:spPr>
        <p:txBody>
          <a:bodyPr>
            <a:normAutofit/>
          </a:bodyPr>
          <a:lstStyle/>
          <a:p>
            <a:r>
              <a:rPr lang="en-US" sz="2000"/>
              <a:t>The extent to which differences in scores on a measuring instrument reflect true differences among individuals, groups, or situations in the characteristics that it seeks to measure or true differences in the same individual, group, or situation from one occasion to another, rather than systematic or random errors. </a:t>
            </a:r>
          </a:p>
        </p:txBody>
      </p:sp>
      <p:pic>
        <p:nvPicPr>
          <p:cNvPr id="12" name="Picture 2" descr="So you&amp;#39;re telling me This data is reliable but not valid? - Skeptical Third  World Kid | Make a Meme">
            <a:extLst>
              <a:ext uri="{FF2B5EF4-FFF2-40B4-BE49-F238E27FC236}">
                <a16:creationId xmlns:a16="http://schemas.microsoft.com/office/drawing/2014/main" id="{E3E10CA4-ED24-4E30-8C6E-15E0D23E254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303"/>
          <a:stretch/>
        </p:blipFill>
        <p:spPr bwMode="auto">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78847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5ACDDC-27CE-4789-BB1A-7F761BF57383}"/>
              </a:ext>
            </a:extLst>
          </p:cNvPr>
          <p:cNvSpPr>
            <a:spLocks noGrp="1"/>
          </p:cNvSpPr>
          <p:nvPr>
            <p:ph type="title"/>
          </p:nvPr>
        </p:nvSpPr>
        <p:spPr/>
        <p:txBody>
          <a:bodyPr/>
          <a:lstStyle/>
          <a:p>
            <a:r>
              <a:rPr lang="en-US" dirty="0"/>
              <a:t>Validity </a:t>
            </a:r>
          </a:p>
        </p:txBody>
      </p:sp>
      <p:sp>
        <p:nvSpPr>
          <p:cNvPr id="5" name="Content Placeholder 4">
            <a:extLst>
              <a:ext uri="{FF2B5EF4-FFF2-40B4-BE49-F238E27FC236}">
                <a16:creationId xmlns:a16="http://schemas.microsoft.com/office/drawing/2014/main" id="{0AFEB507-B6A1-4721-AF42-013A037C3456}"/>
              </a:ext>
            </a:extLst>
          </p:cNvPr>
          <p:cNvSpPr>
            <a:spLocks noGrp="1"/>
          </p:cNvSpPr>
          <p:nvPr/>
        </p:nvSpPr>
        <p:spPr bwMode="auto">
          <a:xfrm>
            <a:off x="5073315" y="5189328"/>
            <a:ext cx="2362200" cy="838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ts val="600"/>
              </a:spcBef>
              <a:spcAft>
                <a:spcPts val="600"/>
              </a:spcAft>
              <a:buChar char="•"/>
              <a:defRPr sz="3600">
                <a:solidFill>
                  <a:schemeClr val="tx1"/>
                </a:solidFill>
                <a:latin typeface="+mj-lt"/>
                <a:ea typeface="ＭＳ Ｐゴシック" pitchFamily="-105" charset="-128"/>
                <a:cs typeface="Times New Roman MT Std"/>
              </a:defRPr>
            </a:lvl1pPr>
            <a:lvl2pPr marL="804672" indent="-347472" algn="l" rtl="0" eaLnBrk="1" fontAlgn="base" hangingPunct="1">
              <a:spcBef>
                <a:spcPts val="600"/>
              </a:spcBef>
              <a:spcAft>
                <a:spcPts val="600"/>
              </a:spcAft>
              <a:buFont typeface="Arial" panose="020B0604020202020204" pitchFamily="34" charset="0"/>
              <a:buChar char="•"/>
              <a:defRPr sz="3200">
                <a:solidFill>
                  <a:schemeClr val="tx1"/>
                </a:solidFill>
                <a:latin typeface="+mj-lt"/>
                <a:ea typeface="ＭＳ Ｐゴシック" charset="-128"/>
                <a:cs typeface="Times New Roman MT Std"/>
              </a:defRPr>
            </a:lvl2pPr>
            <a:lvl3pPr marL="1188720" indent="-274320" algn="l" rtl="0" eaLnBrk="1" fontAlgn="base" hangingPunct="1">
              <a:spcBef>
                <a:spcPts val="600"/>
              </a:spcBef>
              <a:spcAft>
                <a:spcPts val="600"/>
              </a:spcAft>
              <a:buChar char="•"/>
              <a:defRPr sz="3000">
                <a:solidFill>
                  <a:schemeClr val="tx1"/>
                </a:solidFill>
                <a:latin typeface="+mj-lt"/>
                <a:ea typeface="ＭＳ Ｐゴシック" charset="-128"/>
                <a:cs typeface="Times New Roman MT Std"/>
              </a:defRPr>
            </a:lvl3pPr>
            <a:lvl4pPr marL="1645920" indent="-274320" algn="l" rtl="0" eaLnBrk="1" fontAlgn="base" hangingPunct="1">
              <a:spcBef>
                <a:spcPts val="600"/>
              </a:spcBef>
              <a:spcAft>
                <a:spcPts val="600"/>
              </a:spcAft>
              <a:buFont typeface="Arial" panose="020B0604020202020204" pitchFamily="34" charset="0"/>
              <a:buChar char="•"/>
              <a:defRPr sz="2800">
                <a:solidFill>
                  <a:schemeClr val="tx1"/>
                </a:solidFill>
                <a:latin typeface="+mj-lt"/>
                <a:ea typeface="ＭＳ Ｐゴシック" charset="-128"/>
                <a:cs typeface="Times New Roman MT Std"/>
              </a:defRPr>
            </a:lvl4pPr>
            <a:lvl5pPr marL="2057400" indent="-228600" algn="l" rtl="0" eaLnBrk="1" fontAlgn="base" hangingPunct="1">
              <a:spcBef>
                <a:spcPts val="600"/>
              </a:spcBef>
              <a:spcAft>
                <a:spcPts val="600"/>
              </a:spcAft>
              <a:buFont typeface="Arial" panose="020B0604020202020204" pitchFamily="34" charset="0"/>
              <a:buChar char="•"/>
              <a:defRPr sz="2400">
                <a:solidFill>
                  <a:schemeClr val="tx1"/>
                </a:solidFill>
                <a:latin typeface="+mj-lt"/>
                <a:ea typeface="ＭＳ Ｐゴシック" charset="-128"/>
                <a:cs typeface="Times New Roman MT Std"/>
              </a:defRPr>
            </a:lvl5pPr>
            <a:lvl6pPr marL="2514600" indent="-228600" algn="l" rtl="0" eaLnBrk="1" fontAlgn="base" hangingPunct="1">
              <a:spcBef>
                <a:spcPct val="20000"/>
              </a:spcBef>
              <a:spcAft>
                <a:spcPct val="0"/>
              </a:spcAft>
              <a:buChar char="»"/>
              <a:defRPr sz="1600">
                <a:solidFill>
                  <a:schemeClr val="tx1"/>
                </a:solidFill>
                <a:latin typeface="+mn-lt"/>
                <a:ea typeface="ＭＳ Ｐゴシック" charset="-128"/>
              </a:defRPr>
            </a:lvl6pPr>
            <a:lvl7pPr marL="2971800" indent="-228600" algn="l" rtl="0" eaLnBrk="1" fontAlgn="base" hangingPunct="1">
              <a:spcBef>
                <a:spcPct val="20000"/>
              </a:spcBef>
              <a:spcAft>
                <a:spcPct val="0"/>
              </a:spcAft>
              <a:buChar char="»"/>
              <a:defRPr sz="1600">
                <a:solidFill>
                  <a:schemeClr val="tx1"/>
                </a:solidFill>
                <a:latin typeface="+mn-lt"/>
                <a:ea typeface="ＭＳ Ｐゴシック" charset="-128"/>
              </a:defRPr>
            </a:lvl7pPr>
            <a:lvl8pPr marL="3429000" indent="-228600" algn="l" rtl="0" eaLnBrk="1" fontAlgn="base" hangingPunct="1">
              <a:spcBef>
                <a:spcPct val="20000"/>
              </a:spcBef>
              <a:spcAft>
                <a:spcPct val="0"/>
              </a:spcAft>
              <a:buChar char="»"/>
              <a:defRPr sz="1600">
                <a:solidFill>
                  <a:schemeClr val="tx1"/>
                </a:solidFill>
                <a:latin typeface="+mn-lt"/>
                <a:ea typeface="ＭＳ Ｐゴシック" charset="-128"/>
              </a:defRPr>
            </a:lvl8pPr>
            <a:lvl9pPr marL="3886200" indent="-228600" algn="l" rtl="0" eaLnBrk="1" fontAlgn="base" hangingPunct="1">
              <a:spcBef>
                <a:spcPct val="20000"/>
              </a:spcBef>
              <a:spcAft>
                <a:spcPct val="0"/>
              </a:spcAft>
              <a:buChar char="»"/>
              <a:defRPr sz="1600">
                <a:solidFill>
                  <a:schemeClr val="tx1"/>
                </a:solidFill>
                <a:latin typeface="+mn-lt"/>
                <a:ea typeface="ＭＳ Ｐゴシック" charset="-128"/>
              </a:defRPr>
            </a:lvl9pPr>
          </a:lstStyle>
          <a:p>
            <a:pPr marL="0" indent="0" algn="ctr">
              <a:buNone/>
            </a:pPr>
            <a:r>
              <a:rPr lang="en-US" sz="2400" b="1" dirty="0"/>
              <a:t>Reliable</a:t>
            </a:r>
            <a:br>
              <a:rPr lang="en-US" sz="2400" b="1" dirty="0"/>
            </a:br>
            <a:r>
              <a:rPr lang="en-US" sz="2400" b="1" dirty="0"/>
              <a:t>Not Valid</a:t>
            </a:r>
            <a:endParaRPr lang="en-US" sz="2400" dirty="0"/>
          </a:p>
        </p:txBody>
      </p:sp>
      <p:sp>
        <p:nvSpPr>
          <p:cNvPr id="6" name="Content Placeholder 5">
            <a:extLst>
              <a:ext uri="{FF2B5EF4-FFF2-40B4-BE49-F238E27FC236}">
                <a16:creationId xmlns:a16="http://schemas.microsoft.com/office/drawing/2014/main" id="{418ACA87-80EA-4968-8CFB-5C096982FED4}"/>
              </a:ext>
            </a:extLst>
          </p:cNvPr>
          <p:cNvSpPr>
            <a:spLocks noGrp="1"/>
          </p:cNvSpPr>
          <p:nvPr/>
        </p:nvSpPr>
        <p:spPr bwMode="auto">
          <a:xfrm>
            <a:off x="7664115" y="5189328"/>
            <a:ext cx="2286000" cy="838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ts val="600"/>
              </a:spcBef>
              <a:spcAft>
                <a:spcPts val="600"/>
              </a:spcAft>
              <a:buChar char="•"/>
              <a:defRPr sz="3600">
                <a:solidFill>
                  <a:schemeClr val="tx1"/>
                </a:solidFill>
                <a:latin typeface="+mj-lt"/>
                <a:ea typeface="ＭＳ Ｐゴシック" pitchFamily="-105" charset="-128"/>
                <a:cs typeface="Times New Roman MT Std"/>
              </a:defRPr>
            </a:lvl1pPr>
            <a:lvl2pPr marL="804672" indent="-347472" algn="l" rtl="0" eaLnBrk="1" fontAlgn="base" hangingPunct="1">
              <a:spcBef>
                <a:spcPts val="600"/>
              </a:spcBef>
              <a:spcAft>
                <a:spcPts val="600"/>
              </a:spcAft>
              <a:buFont typeface="Arial" panose="020B0604020202020204" pitchFamily="34" charset="0"/>
              <a:buChar char="•"/>
              <a:defRPr sz="3200">
                <a:solidFill>
                  <a:schemeClr val="tx1"/>
                </a:solidFill>
                <a:latin typeface="+mj-lt"/>
                <a:ea typeface="ＭＳ Ｐゴシック" charset="-128"/>
                <a:cs typeface="Times New Roman MT Std"/>
              </a:defRPr>
            </a:lvl2pPr>
            <a:lvl3pPr marL="1188720" indent="-274320" algn="l" rtl="0" eaLnBrk="1" fontAlgn="base" hangingPunct="1">
              <a:spcBef>
                <a:spcPts val="600"/>
              </a:spcBef>
              <a:spcAft>
                <a:spcPts val="600"/>
              </a:spcAft>
              <a:buChar char="•"/>
              <a:defRPr sz="3000">
                <a:solidFill>
                  <a:schemeClr val="tx1"/>
                </a:solidFill>
                <a:latin typeface="+mj-lt"/>
                <a:ea typeface="ＭＳ Ｐゴシック" charset="-128"/>
                <a:cs typeface="Times New Roman MT Std"/>
              </a:defRPr>
            </a:lvl3pPr>
            <a:lvl4pPr marL="1645920" indent="-274320" algn="l" rtl="0" eaLnBrk="1" fontAlgn="base" hangingPunct="1">
              <a:spcBef>
                <a:spcPts val="600"/>
              </a:spcBef>
              <a:spcAft>
                <a:spcPts val="600"/>
              </a:spcAft>
              <a:buFont typeface="Arial" panose="020B0604020202020204" pitchFamily="34" charset="0"/>
              <a:buChar char="•"/>
              <a:defRPr sz="2800">
                <a:solidFill>
                  <a:schemeClr val="tx1"/>
                </a:solidFill>
                <a:latin typeface="+mj-lt"/>
                <a:ea typeface="ＭＳ Ｐゴシック" charset="-128"/>
                <a:cs typeface="Times New Roman MT Std"/>
              </a:defRPr>
            </a:lvl4pPr>
            <a:lvl5pPr marL="2057400" indent="-228600" algn="l" rtl="0" eaLnBrk="1" fontAlgn="base" hangingPunct="1">
              <a:spcBef>
                <a:spcPts val="600"/>
              </a:spcBef>
              <a:spcAft>
                <a:spcPts val="600"/>
              </a:spcAft>
              <a:buFont typeface="Arial" panose="020B0604020202020204" pitchFamily="34" charset="0"/>
              <a:buChar char="•"/>
              <a:defRPr sz="2400">
                <a:solidFill>
                  <a:schemeClr val="tx1"/>
                </a:solidFill>
                <a:latin typeface="+mj-lt"/>
                <a:ea typeface="ＭＳ Ｐゴシック" charset="-128"/>
                <a:cs typeface="Times New Roman MT Std"/>
              </a:defRPr>
            </a:lvl5pPr>
            <a:lvl6pPr marL="2514600" indent="-228600" algn="l" rtl="0" eaLnBrk="1" fontAlgn="base" hangingPunct="1">
              <a:spcBef>
                <a:spcPct val="20000"/>
              </a:spcBef>
              <a:spcAft>
                <a:spcPct val="0"/>
              </a:spcAft>
              <a:buChar char="»"/>
              <a:defRPr sz="1600">
                <a:solidFill>
                  <a:schemeClr val="tx1"/>
                </a:solidFill>
                <a:latin typeface="+mn-lt"/>
                <a:ea typeface="ＭＳ Ｐゴシック" charset="-128"/>
              </a:defRPr>
            </a:lvl6pPr>
            <a:lvl7pPr marL="2971800" indent="-228600" algn="l" rtl="0" eaLnBrk="1" fontAlgn="base" hangingPunct="1">
              <a:spcBef>
                <a:spcPct val="20000"/>
              </a:spcBef>
              <a:spcAft>
                <a:spcPct val="0"/>
              </a:spcAft>
              <a:buChar char="»"/>
              <a:defRPr sz="1600">
                <a:solidFill>
                  <a:schemeClr val="tx1"/>
                </a:solidFill>
                <a:latin typeface="+mn-lt"/>
                <a:ea typeface="ＭＳ Ｐゴシック" charset="-128"/>
              </a:defRPr>
            </a:lvl7pPr>
            <a:lvl8pPr marL="3429000" indent="-228600" algn="l" rtl="0" eaLnBrk="1" fontAlgn="base" hangingPunct="1">
              <a:spcBef>
                <a:spcPct val="20000"/>
              </a:spcBef>
              <a:spcAft>
                <a:spcPct val="0"/>
              </a:spcAft>
              <a:buChar char="»"/>
              <a:defRPr sz="1600">
                <a:solidFill>
                  <a:schemeClr val="tx1"/>
                </a:solidFill>
                <a:latin typeface="+mn-lt"/>
                <a:ea typeface="ＭＳ Ｐゴシック" charset="-128"/>
              </a:defRPr>
            </a:lvl8pPr>
            <a:lvl9pPr marL="3886200" indent="-228600" algn="l" rtl="0" eaLnBrk="1" fontAlgn="base" hangingPunct="1">
              <a:spcBef>
                <a:spcPct val="20000"/>
              </a:spcBef>
              <a:spcAft>
                <a:spcPct val="0"/>
              </a:spcAft>
              <a:buChar char="»"/>
              <a:defRPr sz="1600">
                <a:solidFill>
                  <a:schemeClr val="tx1"/>
                </a:solidFill>
                <a:latin typeface="+mn-lt"/>
                <a:ea typeface="ＭＳ Ｐゴシック" charset="-128"/>
              </a:defRPr>
            </a:lvl9pPr>
          </a:lstStyle>
          <a:p>
            <a:pPr marL="0" indent="0" algn="ctr">
              <a:buNone/>
            </a:pPr>
            <a:r>
              <a:rPr lang="en-US" sz="2400" b="1" dirty="0"/>
              <a:t>Reliable</a:t>
            </a:r>
            <a:br>
              <a:rPr lang="en-US" sz="2400" b="1" dirty="0"/>
            </a:br>
            <a:r>
              <a:rPr lang="en-US" sz="2400" b="1" dirty="0"/>
              <a:t>Valid</a:t>
            </a:r>
            <a:endParaRPr lang="en-US" sz="2400" dirty="0"/>
          </a:p>
        </p:txBody>
      </p:sp>
      <p:pic>
        <p:nvPicPr>
          <p:cNvPr id="7" name="Picture 6" descr="&quot;An illustration depicts the difference between random and systematic error. It shows a set of three concentric circles, and each circle has three rings.&#10;The first set of concentric circles captioned, “Old Rifle,” shows the shots (represented by black dots) fired throughout the circle as well as outside of the outermost circle. The second set of concentric circles captioned, “New rifle that is sighted in poorly,” shows several shots clustered at a particular zone in the annulus of the outer circle. The third set of concentric circles captioned, “New rifle that is sighted in Accurately,” shows all the shots fired at the innermost circle. &quot;&#10;">
            <a:extLst>
              <a:ext uri="{FF2B5EF4-FFF2-40B4-BE49-F238E27FC236}">
                <a16:creationId xmlns:a16="http://schemas.microsoft.com/office/drawing/2014/main" id="{17F4B2A9-36BF-4E0E-8C19-F36AF7A5FB0F}"/>
              </a:ext>
            </a:extLst>
          </p:cNvPr>
          <p:cNvPicPr>
            <a:picLocks noGrp="1" noChangeAspect="1" noChangeArrowheads="1"/>
          </p:cNvPicPr>
          <p:nvPr/>
        </p:nvPicPr>
        <p:blipFill rotWithShape="1">
          <a:blip r:embed="rId3" cstate="print">
            <a:extLst>
              <a:ext uri="{28A0092B-C50C-407E-A947-70E740481C1C}">
                <a14:useLocalDpi xmlns:a14="http://schemas.microsoft.com/office/drawing/2010/main" val="0"/>
              </a:ext>
            </a:extLst>
          </a:blip>
          <a:srcRect l="13294" t="15353" r="8014"/>
          <a:stretch/>
        </p:blipFill>
        <p:spPr bwMode="auto">
          <a:xfrm>
            <a:off x="1981200" y="1690688"/>
            <a:ext cx="8229600" cy="3359732"/>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Content Placeholder 3">
            <a:extLst>
              <a:ext uri="{FF2B5EF4-FFF2-40B4-BE49-F238E27FC236}">
                <a16:creationId xmlns:a16="http://schemas.microsoft.com/office/drawing/2014/main" id="{840962B9-77B0-41C7-A132-80D1EF68FAD9}"/>
              </a:ext>
            </a:extLst>
          </p:cNvPr>
          <p:cNvSpPr>
            <a:spLocks noGrp="1"/>
          </p:cNvSpPr>
          <p:nvPr/>
        </p:nvSpPr>
        <p:spPr bwMode="auto">
          <a:xfrm>
            <a:off x="2482515" y="5189328"/>
            <a:ext cx="2286000" cy="838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ts val="600"/>
              </a:spcBef>
              <a:spcAft>
                <a:spcPts val="600"/>
              </a:spcAft>
              <a:buChar char="•"/>
              <a:defRPr sz="3600">
                <a:solidFill>
                  <a:schemeClr val="tx1"/>
                </a:solidFill>
                <a:latin typeface="+mj-lt"/>
                <a:ea typeface="ＭＳ Ｐゴシック" pitchFamily="-105" charset="-128"/>
                <a:cs typeface="Times New Roman MT Std"/>
              </a:defRPr>
            </a:lvl1pPr>
            <a:lvl2pPr marL="804672" indent="-347472" algn="l" rtl="0" eaLnBrk="1" fontAlgn="base" hangingPunct="1">
              <a:spcBef>
                <a:spcPts val="600"/>
              </a:spcBef>
              <a:spcAft>
                <a:spcPts val="600"/>
              </a:spcAft>
              <a:buFont typeface="Arial" panose="020B0604020202020204" pitchFamily="34" charset="0"/>
              <a:buChar char="•"/>
              <a:defRPr sz="3200">
                <a:solidFill>
                  <a:schemeClr val="tx1"/>
                </a:solidFill>
                <a:latin typeface="+mj-lt"/>
                <a:ea typeface="ＭＳ Ｐゴシック" charset="-128"/>
                <a:cs typeface="Times New Roman MT Std"/>
              </a:defRPr>
            </a:lvl2pPr>
            <a:lvl3pPr marL="1188720" indent="-274320" algn="l" rtl="0" eaLnBrk="1" fontAlgn="base" hangingPunct="1">
              <a:spcBef>
                <a:spcPts val="600"/>
              </a:spcBef>
              <a:spcAft>
                <a:spcPts val="600"/>
              </a:spcAft>
              <a:buChar char="•"/>
              <a:defRPr sz="3000">
                <a:solidFill>
                  <a:schemeClr val="tx1"/>
                </a:solidFill>
                <a:latin typeface="+mj-lt"/>
                <a:ea typeface="ＭＳ Ｐゴシック" charset="-128"/>
                <a:cs typeface="Times New Roman MT Std"/>
              </a:defRPr>
            </a:lvl3pPr>
            <a:lvl4pPr marL="1645920" indent="-274320" algn="l" rtl="0" eaLnBrk="1" fontAlgn="base" hangingPunct="1">
              <a:spcBef>
                <a:spcPts val="600"/>
              </a:spcBef>
              <a:spcAft>
                <a:spcPts val="600"/>
              </a:spcAft>
              <a:buFont typeface="Arial" panose="020B0604020202020204" pitchFamily="34" charset="0"/>
              <a:buChar char="•"/>
              <a:defRPr sz="2800">
                <a:solidFill>
                  <a:schemeClr val="tx1"/>
                </a:solidFill>
                <a:latin typeface="+mj-lt"/>
                <a:ea typeface="ＭＳ Ｐゴシック" charset="-128"/>
                <a:cs typeface="Times New Roman MT Std"/>
              </a:defRPr>
            </a:lvl4pPr>
            <a:lvl5pPr marL="2057400" indent="-228600" algn="l" rtl="0" eaLnBrk="1" fontAlgn="base" hangingPunct="1">
              <a:spcBef>
                <a:spcPts val="600"/>
              </a:spcBef>
              <a:spcAft>
                <a:spcPts val="600"/>
              </a:spcAft>
              <a:buFont typeface="Arial" panose="020B0604020202020204" pitchFamily="34" charset="0"/>
              <a:buChar char="•"/>
              <a:defRPr sz="2400">
                <a:solidFill>
                  <a:schemeClr val="tx1"/>
                </a:solidFill>
                <a:latin typeface="+mj-lt"/>
                <a:ea typeface="ＭＳ Ｐゴシック" charset="-128"/>
                <a:cs typeface="Times New Roman MT Std"/>
              </a:defRPr>
            </a:lvl5pPr>
            <a:lvl6pPr marL="2514600" indent="-228600" algn="l" rtl="0" eaLnBrk="1" fontAlgn="base" hangingPunct="1">
              <a:spcBef>
                <a:spcPct val="20000"/>
              </a:spcBef>
              <a:spcAft>
                <a:spcPct val="0"/>
              </a:spcAft>
              <a:buChar char="»"/>
              <a:defRPr sz="1600">
                <a:solidFill>
                  <a:schemeClr val="tx1"/>
                </a:solidFill>
                <a:latin typeface="+mn-lt"/>
                <a:ea typeface="ＭＳ Ｐゴシック" charset="-128"/>
              </a:defRPr>
            </a:lvl6pPr>
            <a:lvl7pPr marL="2971800" indent="-228600" algn="l" rtl="0" eaLnBrk="1" fontAlgn="base" hangingPunct="1">
              <a:spcBef>
                <a:spcPct val="20000"/>
              </a:spcBef>
              <a:spcAft>
                <a:spcPct val="0"/>
              </a:spcAft>
              <a:buChar char="»"/>
              <a:defRPr sz="1600">
                <a:solidFill>
                  <a:schemeClr val="tx1"/>
                </a:solidFill>
                <a:latin typeface="+mn-lt"/>
                <a:ea typeface="ＭＳ Ｐゴシック" charset="-128"/>
              </a:defRPr>
            </a:lvl7pPr>
            <a:lvl8pPr marL="3429000" indent="-228600" algn="l" rtl="0" eaLnBrk="1" fontAlgn="base" hangingPunct="1">
              <a:spcBef>
                <a:spcPct val="20000"/>
              </a:spcBef>
              <a:spcAft>
                <a:spcPct val="0"/>
              </a:spcAft>
              <a:buChar char="»"/>
              <a:defRPr sz="1600">
                <a:solidFill>
                  <a:schemeClr val="tx1"/>
                </a:solidFill>
                <a:latin typeface="+mn-lt"/>
                <a:ea typeface="ＭＳ Ｐゴシック" charset="-128"/>
              </a:defRPr>
            </a:lvl8pPr>
            <a:lvl9pPr marL="3886200" indent="-228600" algn="l" rtl="0" eaLnBrk="1" fontAlgn="base" hangingPunct="1">
              <a:spcBef>
                <a:spcPct val="20000"/>
              </a:spcBef>
              <a:spcAft>
                <a:spcPct val="0"/>
              </a:spcAft>
              <a:buChar char="»"/>
              <a:defRPr sz="1600">
                <a:solidFill>
                  <a:schemeClr val="tx1"/>
                </a:solidFill>
                <a:latin typeface="+mn-lt"/>
                <a:ea typeface="ＭＳ Ｐゴシック" charset="-128"/>
              </a:defRPr>
            </a:lvl9pPr>
          </a:lstStyle>
          <a:p>
            <a:pPr marL="0" indent="0" algn="ctr">
              <a:buNone/>
            </a:pPr>
            <a:r>
              <a:rPr lang="en-US" sz="2400" b="1" dirty="0"/>
              <a:t>Unreliable</a:t>
            </a:r>
            <a:br>
              <a:rPr lang="en-US" sz="2400" b="1" dirty="0"/>
            </a:br>
            <a:r>
              <a:rPr lang="en-US" sz="2400" b="1" dirty="0"/>
              <a:t>Not Valid</a:t>
            </a:r>
            <a:endParaRPr lang="en-US" sz="2400" dirty="0"/>
          </a:p>
        </p:txBody>
      </p:sp>
    </p:spTree>
    <p:extLst>
      <p:ext uri="{BB962C8B-B14F-4D97-AF65-F5344CB8AC3E}">
        <p14:creationId xmlns:p14="http://schemas.microsoft.com/office/powerpoint/2010/main" val="36241202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02098D1-F8B1-46A5-AB77-4CA733AB9568}"/>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US" sz="5400">
                <a:solidFill>
                  <a:srgbClr val="FFFFFF"/>
                </a:solidFill>
              </a:rPr>
              <a:t>Reliability vs. Validity</a:t>
            </a:r>
          </a:p>
        </p:txBody>
      </p:sp>
      <p:cxnSp>
        <p:nvCxnSpPr>
          <p:cNvPr id="73" name="Straight Connector 72">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6" name="Picture 5" descr="Background pattern, circle&#10;&#10;Description automatically generated">
            <a:extLst>
              <a:ext uri="{FF2B5EF4-FFF2-40B4-BE49-F238E27FC236}">
                <a16:creationId xmlns:a16="http://schemas.microsoft.com/office/drawing/2014/main" id="{2CB393D3-BBFC-45E5-9AC9-834D0990BE84}"/>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195627" y="2426818"/>
            <a:ext cx="3727796" cy="3997637"/>
          </a:xfrm>
          <a:prstGeom prst="rect">
            <a:avLst/>
          </a:prstGeom>
        </p:spPr>
      </p:pic>
      <p:cxnSp>
        <p:nvCxnSpPr>
          <p:cNvPr id="75" name="Straight Connector 74">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4098" name="Picture 2" descr="Reliability and Validity - YouTube">
            <a:extLst>
              <a:ext uri="{FF2B5EF4-FFF2-40B4-BE49-F238E27FC236}">
                <a16:creationId xmlns:a16="http://schemas.microsoft.com/office/drawing/2014/main" id="{0335ACE3-469F-4C3E-87A4-D428DE3F520F}"/>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445073" y="2897980"/>
            <a:ext cx="5455917" cy="3055313"/>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a:extLst>
              <a:ext uri="{FF2B5EF4-FFF2-40B4-BE49-F238E27FC236}">
                <a16:creationId xmlns:a16="http://schemas.microsoft.com/office/drawing/2014/main" id="{A14425F6-9DD0-429B-963A-1AB43037AA1E}"/>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TextBox 6">
            <a:extLst>
              <a:ext uri="{FF2B5EF4-FFF2-40B4-BE49-F238E27FC236}">
                <a16:creationId xmlns:a16="http://schemas.microsoft.com/office/drawing/2014/main" id="{D96F8971-2046-4032-A76F-2E9B3F135D8F}"/>
              </a:ext>
            </a:extLst>
          </p:cNvPr>
          <p:cNvSpPr txBox="1"/>
          <p:nvPr/>
        </p:nvSpPr>
        <p:spPr>
          <a:xfrm>
            <a:off x="2616381" y="6224400"/>
            <a:ext cx="2307042"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3" tooltip="https://en.wikipedia.org/wiki/File:Reliability_and_validity.svg">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5" tooltip="https://creativecommons.org/licenses/by-sa/3.0/">
                  <a:extLst>
                    <a:ext uri="{A12FA001-AC4F-418D-AE19-62706E023703}">
                      <ahyp:hlinkClr xmlns:ahyp="http://schemas.microsoft.com/office/drawing/2018/hyperlinkcolor" val="tx"/>
                    </a:ext>
                  </a:extLst>
                </a:hlinkClick>
              </a:rPr>
              <a:t>CC BY-SA</a:t>
            </a:r>
            <a:endParaRPr lang="en-US" sz="700">
              <a:solidFill>
                <a:srgbClr val="FFFFFF"/>
              </a:solidFill>
            </a:endParaRPr>
          </a:p>
        </p:txBody>
      </p:sp>
    </p:spTree>
    <p:extLst>
      <p:ext uri="{BB962C8B-B14F-4D97-AF65-F5344CB8AC3E}">
        <p14:creationId xmlns:p14="http://schemas.microsoft.com/office/powerpoint/2010/main" val="299600471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EC53C6-FF9F-4AD4-8AE1-5726B5138DA2}"/>
              </a:ext>
            </a:extLst>
          </p:cNvPr>
          <p:cNvSpPr>
            <a:spLocks noGrp="1"/>
          </p:cNvSpPr>
          <p:nvPr>
            <p:ph type="title"/>
          </p:nvPr>
        </p:nvSpPr>
        <p:spPr>
          <a:xfrm>
            <a:off x="841247" y="1655286"/>
            <a:ext cx="4609057" cy="2610042"/>
          </a:xfrm>
        </p:spPr>
        <p:txBody>
          <a:bodyPr vert="horz" lIns="91440" tIns="45720" rIns="91440" bIns="45720" rtlCol="0" anchor="b">
            <a:normAutofit/>
          </a:bodyPr>
          <a:lstStyle/>
          <a:p>
            <a:r>
              <a:rPr lang="en-US" sz="5400" kern="1200">
                <a:solidFill>
                  <a:schemeClr val="tx1"/>
                </a:solidFill>
                <a:latin typeface="+mj-lt"/>
                <a:ea typeface="+mj-ea"/>
                <a:cs typeface="+mj-cs"/>
              </a:rPr>
              <a:t>Reliability vs. Validity </a:t>
            </a:r>
          </a:p>
        </p:txBody>
      </p:sp>
      <p:sp>
        <p:nvSpPr>
          <p:cNvPr id="30" name="Freeform: Shape 29">
            <a:extLst>
              <a:ext uri="{FF2B5EF4-FFF2-40B4-BE49-F238E27FC236}">
                <a16:creationId xmlns:a16="http://schemas.microsoft.com/office/drawing/2014/main" id="{F6EF57EF-D042-41D3-83E8-41A1FE6C11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532876" cy="1290953"/>
          </a:xfrm>
          <a:custGeom>
            <a:avLst/>
            <a:gdLst>
              <a:gd name="connsiteX0" fmla="*/ 0 w 5532876"/>
              <a:gd name="connsiteY0" fmla="*/ 0 h 1290953"/>
              <a:gd name="connsiteX1" fmla="*/ 5532876 w 5532876"/>
              <a:gd name="connsiteY1" fmla="*/ 0 h 1290953"/>
              <a:gd name="connsiteX2" fmla="*/ 4936972 w 5532876"/>
              <a:gd name="connsiteY2" fmla="*/ 1290953 h 1290953"/>
              <a:gd name="connsiteX3" fmla="*/ 0 w 5532876"/>
              <a:gd name="connsiteY3" fmla="*/ 1290953 h 1290953"/>
            </a:gdLst>
            <a:ahLst/>
            <a:cxnLst>
              <a:cxn ang="0">
                <a:pos x="connsiteX0" y="connsiteY0"/>
              </a:cxn>
              <a:cxn ang="0">
                <a:pos x="connsiteX1" y="connsiteY1"/>
              </a:cxn>
              <a:cxn ang="0">
                <a:pos x="connsiteX2" y="connsiteY2"/>
              </a:cxn>
              <a:cxn ang="0">
                <a:pos x="connsiteX3" y="connsiteY3"/>
              </a:cxn>
            </a:cxnLst>
            <a:rect l="l" t="t" r="r" b="b"/>
            <a:pathLst>
              <a:path w="5532876" h="1290953">
                <a:moveTo>
                  <a:pt x="0" y="0"/>
                </a:moveTo>
                <a:lnTo>
                  <a:pt x="5532876" y="0"/>
                </a:lnTo>
                <a:lnTo>
                  <a:pt x="4936972" y="1290953"/>
                </a:lnTo>
                <a:lnTo>
                  <a:pt x="0" y="1290953"/>
                </a:ln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Freeform: Shape 31">
            <a:extLst>
              <a:ext uri="{FF2B5EF4-FFF2-40B4-BE49-F238E27FC236}">
                <a16:creationId xmlns:a16="http://schemas.microsoft.com/office/drawing/2014/main" id="{D00A59BB-A268-4F3E-9D41-CA265AF168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97841" y="1"/>
            <a:ext cx="7094159" cy="1290953"/>
          </a:xfrm>
          <a:custGeom>
            <a:avLst/>
            <a:gdLst>
              <a:gd name="connsiteX0" fmla="*/ 595904 w 7094159"/>
              <a:gd name="connsiteY0" fmla="*/ 0 h 1290953"/>
              <a:gd name="connsiteX1" fmla="*/ 7094159 w 7094159"/>
              <a:gd name="connsiteY1" fmla="*/ 0 h 1290953"/>
              <a:gd name="connsiteX2" fmla="*/ 7094159 w 7094159"/>
              <a:gd name="connsiteY2" fmla="*/ 1290553 h 1290953"/>
              <a:gd name="connsiteX3" fmla="*/ 5920618 w 7094159"/>
              <a:gd name="connsiteY3" fmla="*/ 1290553 h 1290953"/>
              <a:gd name="connsiteX4" fmla="*/ 5920618 w 7094159"/>
              <a:gd name="connsiteY4" fmla="*/ 1290953 h 1290953"/>
              <a:gd name="connsiteX5" fmla="*/ 2729248 w 7094159"/>
              <a:gd name="connsiteY5" fmla="*/ 1290953 h 1290953"/>
              <a:gd name="connsiteX6" fmla="*/ 2574303 w 7094159"/>
              <a:gd name="connsiteY6" fmla="*/ 1290953 h 1290953"/>
              <a:gd name="connsiteX7" fmla="*/ 0 w 7094159"/>
              <a:gd name="connsiteY7" fmla="*/ 1290953 h 1290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094159" h="1290953">
                <a:moveTo>
                  <a:pt x="595904" y="0"/>
                </a:moveTo>
                <a:lnTo>
                  <a:pt x="7094159" y="0"/>
                </a:lnTo>
                <a:lnTo>
                  <a:pt x="7094159" y="1290553"/>
                </a:lnTo>
                <a:lnTo>
                  <a:pt x="5920618" y="1290553"/>
                </a:lnTo>
                <a:lnTo>
                  <a:pt x="5920618" y="1290953"/>
                </a:lnTo>
                <a:lnTo>
                  <a:pt x="2729248" y="1290953"/>
                </a:lnTo>
                <a:lnTo>
                  <a:pt x="2574303" y="1290953"/>
                </a:lnTo>
                <a:lnTo>
                  <a:pt x="0" y="1290953"/>
                </a:lnTo>
                <a:close/>
              </a:path>
            </a:pathLst>
          </a:custGeom>
          <a:solidFill>
            <a:srgbClr val="7F7F7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Online Media 3" title="Reliability and Validity">
            <a:hlinkClick r:id="" action="ppaction://media"/>
            <a:extLst>
              <a:ext uri="{FF2B5EF4-FFF2-40B4-BE49-F238E27FC236}">
                <a16:creationId xmlns:a16="http://schemas.microsoft.com/office/drawing/2014/main" id="{A070ED83-0AEF-4263-957E-5D5677DF5DC0}"/>
              </a:ext>
            </a:extLst>
          </p:cNvPr>
          <p:cNvPicPr>
            <a:picLocks noRot="1" noChangeAspect="1"/>
          </p:cNvPicPr>
          <p:nvPr>
            <a:videoFile r:link="rId1"/>
          </p:nvPr>
        </p:nvPicPr>
        <p:blipFill>
          <a:blip r:embed="rId4"/>
          <a:stretch>
            <a:fillRect/>
          </a:stretch>
        </p:blipFill>
        <p:spPr>
          <a:xfrm>
            <a:off x="6507579" y="1962570"/>
            <a:ext cx="5079371" cy="2869844"/>
          </a:xfrm>
          <a:prstGeom prst="rect">
            <a:avLst/>
          </a:prstGeom>
        </p:spPr>
      </p:pic>
      <p:sp>
        <p:nvSpPr>
          <p:cNvPr id="34" name="Freeform: Shape 33">
            <a:extLst>
              <a:ext uri="{FF2B5EF4-FFF2-40B4-BE49-F238E27FC236}">
                <a16:creationId xmlns:a16="http://schemas.microsoft.com/office/drawing/2014/main" id="{63794DCE-9D34-40DF-AB3F-06DA8ACCD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22116" y="5450103"/>
            <a:ext cx="5569884" cy="1407897"/>
          </a:xfrm>
          <a:custGeom>
            <a:avLst/>
            <a:gdLst>
              <a:gd name="connsiteX0" fmla="*/ 652041 w 5569884"/>
              <a:gd name="connsiteY0" fmla="*/ 0 h 1407897"/>
              <a:gd name="connsiteX1" fmla="*/ 5569884 w 5569884"/>
              <a:gd name="connsiteY1" fmla="*/ 0 h 1407897"/>
              <a:gd name="connsiteX2" fmla="*/ 5569884 w 5569884"/>
              <a:gd name="connsiteY2" fmla="*/ 1407897 h 1407897"/>
              <a:gd name="connsiteX3" fmla="*/ 0 w 5569884"/>
              <a:gd name="connsiteY3" fmla="*/ 1407897 h 1407897"/>
            </a:gdLst>
            <a:ahLst/>
            <a:cxnLst>
              <a:cxn ang="0">
                <a:pos x="connsiteX0" y="connsiteY0"/>
              </a:cxn>
              <a:cxn ang="0">
                <a:pos x="connsiteX1" y="connsiteY1"/>
              </a:cxn>
              <a:cxn ang="0">
                <a:pos x="connsiteX2" y="connsiteY2"/>
              </a:cxn>
              <a:cxn ang="0">
                <a:pos x="connsiteX3" y="connsiteY3"/>
              </a:cxn>
            </a:cxnLst>
            <a:rect l="l" t="t" r="r" b="b"/>
            <a:pathLst>
              <a:path w="5569884" h="1407897">
                <a:moveTo>
                  <a:pt x="652041" y="0"/>
                </a:moveTo>
                <a:lnTo>
                  <a:pt x="5569884" y="0"/>
                </a:lnTo>
                <a:lnTo>
                  <a:pt x="5569884" y="1407897"/>
                </a:lnTo>
                <a:lnTo>
                  <a:pt x="0" y="140789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 name="Freeform: Shape 35">
            <a:extLst>
              <a:ext uri="{FF2B5EF4-FFF2-40B4-BE49-F238E27FC236}">
                <a16:creationId xmlns:a16="http://schemas.microsoft.com/office/drawing/2014/main" id="{45006452-918C-4282-A72C-C9692B6691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450103"/>
            <a:ext cx="7114535" cy="1407897"/>
          </a:xfrm>
          <a:custGeom>
            <a:avLst/>
            <a:gdLst>
              <a:gd name="connsiteX0" fmla="*/ 0 w 7114535"/>
              <a:gd name="connsiteY0" fmla="*/ 0 h 1407897"/>
              <a:gd name="connsiteX1" fmla="*/ 1189345 w 7114535"/>
              <a:gd name="connsiteY1" fmla="*/ 0 h 1407897"/>
              <a:gd name="connsiteX2" fmla="*/ 7114535 w 7114535"/>
              <a:gd name="connsiteY2" fmla="*/ 0 h 1407897"/>
              <a:gd name="connsiteX3" fmla="*/ 6462495 w 7114535"/>
              <a:gd name="connsiteY3" fmla="*/ 1407897 h 1407897"/>
              <a:gd name="connsiteX4" fmla="*/ 0 w 7114535"/>
              <a:gd name="connsiteY4" fmla="*/ 1407897 h 1407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14535" h="1407897">
                <a:moveTo>
                  <a:pt x="0" y="0"/>
                </a:moveTo>
                <a:lnTo>
                  <a:pt x="1189345" y="0"/>
                </a:lnTo>
                <a:lnTo>
                  <a:pt x="7114535" y="0"/>
                </a:lnTo>
                <a:lnTo>
                  <a:pt x="6462495" y="1407897"/>
                </a:lnTo>
                <a:lnTo>
                  <a:pt x="0" y="1407897"/>
                </a:lnTo>
                <a:close/>
              </a:path>
            </a:pathLst>
          </a:custGeom>
          <a:solidFill>
            <a:srgbClr val="7F7F7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12208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117AFB7-5554-4D98-B3B8-D26F9A980B86}"/>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6600" kern="1200">
                <a:solidFill>
                  <a:schemeClr val="tx1"/>
                </a:solidFill>
                <a:latin typeface="+mj-lt"/>
                <a:ea typeface="+mj-ea"/>
                <a:cs typeface="+mj-cs"/>
              </a:rPr>
              <a:t>Questions</a:t>
            </a:r>
          </a:p>
        </p:txBody>
      </p:sp>
      <p:sp>
        <p:nvSpPr>
          <p:cNvPr id="73"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brace yourself validity and reliability measurement confusion is coming -  Winter is Coming | Meme Generator">
            <a:extLst>
              <a:ext uri="{FF2B5EF4-FFF2-40B4-BE49-F238E27FC236}">
                <a16:creationId xmlns:a16="http://schemas.microsoft.com/office/drawing/2014/main" id="{EFB87C55-D537-4A59-830F-A65A152327D9}"/>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654296" y="709803"/>
            <a:ext cx="7214616" cy="54109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026580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FDC17B2-1368-4BA2-A85C-A7D6B349274B}"/>
              </a:ext>
            </a:extLst>
          </p:cNvPr>
          <p:cNvSpPr>
            <a:spLocks noGrp="1"/>
          </p:cNvSpPr>
          <p:nvPr>
            <p:ph type="title"/>
          </p:nvPr>
        </p:nvSpPr>
        <p:spPr>
          <a:xfrm>
            <a:off x="841248" y="548640"/>
            <a:ext cx="3600860" cy="5431536"/>
          </a:xfrm>
        </p:spPr>
        <p:txBody>
          <a:bodyPr>
            <a:normAutofit/>
          </a:bodyPr>
          <a:lstStyle/>
          <a:p>
            <a:r>
              <a:rPr lang="en-US" sz="5400"/>
              <a:t>Recap</a:t>
            </a:r>
          </a:p>
        </p:txBody>
      </p:sp>
      <p:sp>
        <p:nvSpPr>
          <p:cNvPr id="10"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FD3828D9-B755-42BA-8038-E3C84BB81B3C}"/>
              </a:ext>
            </a:extLst>
          </p:cNvPr>
          <p:cNvSpPr>
            <a:spLocks noGrp="1"/>
          </p:cNvSpPr>
          <p:nvPr>
            <p:ph idx="1"/>
          </p:nvPr>
        </p:nvSpPr>
        <p:spPr>
          <a:xfrm>
            <a:off x="5126418" y="552091"/>
            <a:ext cx="6224335" cy="5431536"/>
          </a:xfrm>
        </p:spPr>
        <p:txBody>
          <a:bodyPr anchor="ctr">
            <a:normAutofit/>
          </a:bodyPr>
          <a:lstStyle/>
          <a:p>
            <a:r>
              <a:rPr lang="en-US" sz="2200"/>
              <a:t>Measurements</a:t>
            </a:r>
          </a:p>
          <a:p>
            <a:r>
              <a:rPr lang="en-US" sz="2200"/>
              <a:t>Scales </a:t>
            </a:r>
          </a:p>
          <a:p>
            <a:r>
              <a:rPr lang="en-US" sz="2200"/>
              <a:t>Reliability </a:t>
            </a:r>
          </a:p>
          <a:p>
            <a:r>
              <a:rPr lang="en-US" sz="2200"/>
              <a:t>Validity </a:t>
            </a:r>
          </a:p>
        </p:txBody>
      </p:sp>
    </p:spTree>
    <p:extLst>
      <p:ext uri="{BB962C8B-B14F-4D97-AF65-F5344CB8AC3E}">
        <p14:creationId xmlns:p14="http://schemas.microsoft.com/office/powerpoint/2010/main" val="255939962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7">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0A673BF-E95C-4184-B744-350E52C7DE67}"/>
              </a:ext>
            </a:extLst>
          </p:cNvPr>
          <p:cNvSpPr>
            <a:spLocks noGrp="1"/>
          </p:cNvSpPr>
          <p:nvPr>
            <p:ph type="title"/>
          </p:nvPr>
        </p:nvSpPr>
        <p:spPr>
          <a:xfrm>
            <a:off x="841248" y="548640"/>
            <a:ext cx="3600860" cy="5431536"/>
          </a:xfrm>
        </p:spPr>
        <p:txBody>
          <a:bodyPr>
            <a:normAutofit/>
          </a:bodyPr>
          <a:lstStyle/>
          <a:p>
            <a:r>
              <a:rPr lang="en-US" sz="5400"/>
              <a:t>Qualtrics Homework</a:t>
            </a:r>
          </a:p>
        </p:txBody>
      </p:sp>
      <p:sp>
        <p:nvSpPr>
          <p:cNvPr id="19"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FA315FEE-5B1F-4C41-9415-7B669CC3F99E}"/>
              </a:ext>
            </a:extLst>
          </p:cNvPr>
          <p:cNvSpPr>
            <a:spLocks noGrp="1"/>
          </p:cNvSpPr>
          <p:nvPr>
            <p:ph idx="1"/>
          </p:nvPr>
        </p:nvSpPr>
        <p:spPr>
          <a:xfrm>
            <a:off x="5126418" y="552091"/>
            <a:ext cx="6224335" cy="5431536"/>
          </a:xfrm>
        </p:spPr>
        <p:txBody>
          <a:bodyPr anchor="ctr">
            <a:normAutofit/>
          </a:bodyPr>
          <a:lstStyle/>
          <a:p>
            <a:pPr marL="0" indent="0">
              <a:buNone/>
            </a:pPr>
            <a:r>
              <a:rPr lang="en-US" sz="2200"/>
              <a:t>Did you read the instruction and start working on this homework?</a:t>
            </a:r>
          </a:p>
          <a:p>
            <a:pPr marL="514350" indent="-514350">
              <a:buFont typeface="+mj-lt"/>
              <a:buAutoNum type="alphaUcPeriod"/>
            </a:pPr>
            <a:r>
              <a:rPr lang="en-US" sz="2200"/>
              <a:t>Nah, I am chillin. It can wait. I think I can do it on Sunday.</a:t>
            </a:r>
          </a:p>
          <a:p>
            <a:pPr marL="514350" indent="-514350">
              <a:buFont typeface="+mj-lt"/>
              <a:buAutoNum type="alphaUcPeriod"/>
            </a:pPr>
            <a:r>
              <a:rPr lang="en-US" sz="2200"/>
              <a:t>I read it. But I have questions.</a:t>
            </a:r>
          </a:p>
          <a:p>
            <a:pPr marL="514350" indent="-514350">
              <a:buFont typeface="+mj-lt"/>
              <a:buAutoNum type="alphaUcPeriod"/>
            </a:pPr>
            <a:r>
              <a:rPr lang="en-US" sz="2200"/>
              <a:t>I read it, understood the instruction, and am working on it </a:t>
            </a:r>
          </a:p>
          <a:p>
            <a:pPr marL="514350" indent="-514350">
              <a:buFont typeface="+mj-lt"/>
              <a:buAutoNum type="alphaUcPeriod"/>
            </a:pPr>
            <a:r>
              <a:rPr lang="en-US" sz="2200"/>
              <a:t>I almost finish it. </a:t>
            </a:r>
          </a:p>
          <a:p>
            <a:pPr marL="514350" indent="-514350">
              <a:buFont typeface="+mj-lt"/>
              <a:buAutoNum type="alphaUcPeriod"/>
            </a:pPr>
            <a:endParaRPr lang="en-US" sz="2200"/>
          </a:p>
        </p:txBody>
      </p:sp>
    </p:spTree>
    <p:extLst>
      <p:ext uri="{BB962C8B-B14F-4D97-AF65-F5344CB8AC3E}">
        <p14:creationId xmlns:p14="http://schemas.microsoft.com/office/powerpoint/2010/main" val="345761983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pic>
        <p:nvPicPr>
          <p:cNvPr id="5" name="Picture 4" descr="A room with tables and chairs&#10;&#10;Description automatically generated with low confidence">
            <a:extLst>
              <a:ext uri="{FF2B5EF4-FFF2-40B4-BE49-F238E27FC236}">
                <a16:creationId xmlns:a16="http://schemas.microsoft.com/office/drawing/2014/main" id="{D50D69CF-E7AA-4A4D-8166-38EF245C738B}"/>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25"/>
          <a:stretch/>
        </p:blipFill>
        <p:spPr>
          <a:xfrm>
            <a:off x="20" y="10"/>
            <a:ext cx="12188932" cy="6857990"/>
          </a:xfrm>
          <a:prstGeom prst="rect">
            <a:avLst/>
          </a:prstGeom>
        </p:spPr>
      </p:pic>
      <p:sp>
        <p:nvSpPr>
          <p:cNvPr id="10" name="Freeform: Shape 9">
            <a:extLst>
              <a:ext uri="{FF2B5EF4-FFF2-40B4-BE49-F238E27FC236}">
                <a16:creationId xmlns:a16="http://schemas.microsoft.com/office/drawing/2014/main" id="{5E8D2E83-FB3A-40E7-A9E5-7AB389D612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23809"/>
            <a:ext cx="11016943" cy="2262375"/>
          </a:xfrm>
          <a:custGeom>
            <a:avLst/>
            <a:gdLst>
              <a:gd name="connsiteX0" fmla="*/ 0 w 11016943"/>
              <a:gd name="connsiteY0" fmla="*/ 0 h 2262375"/>
              <a:gd name="connsiteX1" fmla="*/ 9969166 w 11016943"/>
              <a:gd name="connsiteY1" fmla="*/ 0 h 2262375"/>
              <a:gd name="connsiteX2" fmla="*/ 11016943 w 11016943"/>
              <a:gd name="connsiteY2" fmla="*/ 2262375 h 2262375"/>
              <a:gd name="connsiteX3" fmla="*/ 4942050 w 11016943"/>
              <a:gd name="connsiteY3" fmla="*/ 2262375 h 2262375"/>
              <a:gd name="connsiteX4" fmla="*/ 4582160 w 11016943"/>
              <a:gd name="connsiteY4" fmla="*/ 2262375 h 2262375"/>
              <a:gd name="connsiteX5" fmla="*/ 0 w 11016943"/>
              <a:gd name="connsiteY5" fmla="*/ 2262375 h 2262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16943" h="2262375">
                <a:moveTo>
                  <a:pt x="0" y="0"/>
                </a:moveTo>
                <a:lnTo>
                  <a:pt x="9969166" y="0"/>
                </a:lnTo>
                <a:lnTo>
                  <a:pt x="11016943" y="2262375"/>
                </a:lnTo>
                <a:lnTo>
                  <a:pt x="4942050" y="2262375"/>
                </a:lnTo>
                <a:lnTo>
                  <a:pt x="4582160" y="2262375"/>
                </a:lnTo>
                <a:lnTo>
                  <a:pt x="0" y="2262375"/>
                </a:lnTo>
                <a:close/>
              </a:path>
            </a:pathLst>
          </a:custGeom>
          <a:solidFill>
            <a:schemeClr val="bg1">
              <a:lumMod val="85000"/>
              <a:lumOff val="15000"/>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97B32F6E-FEDC-413E-A1A5-7B5A73EE6225}"/>
              </a:ext>
            </a:extLst>
          </p:cNvPr>
          <p:cNvSpPr>
            <a:spLocks noGrp="1"/>
          </p:cNvSpPr>
          <p:nvPr>
            <p:ph type="title"/>
          </p:nvPr>
        </p:nvSpPr>
        <p:spPr>
          <a:xfrm>
            <a:off x="618062" y="4185749"/>
            <a:ext cx="9265771" cy="622836"/>
          </a:xfrm>
        </p:spPr>
        <p:txBody>
          <a:bodyPr>
            <a:normAutofit/>
          </a:bodyPr>
          <a:lstStyle/>
          <a:p>
            <a:r>
              <a:rPr lang="en-US" sz="3600"/>
              <a:t>Discussion Case #4</a:t>
            </a:r>
          </a:p>
        </p:txBody>
      </p:sp>
      <p:sp>
        <p:nvSpPr>
          <p:cNvPr id="3" name="Content Placeholder 2">
            <a:extLst>
              <a:ext uri="{FF2B5EF4-FFF2-40B4-BE49-F238E27FC236}">
                <a16:creationId xmlns:a16="http://schemas.microsoft.com/office/drawing/2014/main" id="{535944F7-A1D3-40C1-95FE-512CB5C32774}"/>
              </a:ext>
            </a:extLst>
          </p:cNvPr>
          <p:cNvSpPr>
            <a:spLocks noGrp="1"/>
          </p:cNvSpPr>
          <p:nvPr>
            <p:ph idx="1"/>
          </p:nvPr>
        </p:nvSpPr>
        <p:spPr>
          <a:xfrm>
            <a:off x="618063" y="4856921"/>
            <a:ext cx="9565028" cy="1249240"/>
          </a:xfrm>
        </p:spPr>
        <p:txBody>
          <a:bodyPr>
            <a:normAutofit/>
          </a:bodyPr>
          <a:lstStyle/>
          <a:p>
            <a:r>
              <a:rPr lang="en-US" sz="1800"/>
              <a:t>The Red Lion</a:t>
            </a:r>
          </a:p>
          <a:p>
            <a:r>
              <a:rPr lang="en-US" sz="1800"/>
              <a:t>A restaurant owner with 4 alternatives </a:t>
            </a:r>
          </a:p>
          <a:p>
            <a:r>
              <a:rPr lang="en-US" sz="1800"/>
              <a:t>You have to help him pick one</a:t>
            </a:r>
          </a:p>
        </p:txBody>
      </p:sp>
    </p:spTree>
    <p:extLst>
      <p:ext uri="{BB962C8B-B14F-4D97-AF65-F5344CB8AC3E}">
        <p14:creationId xmlns:p14="http://schemas.microsoft.com/office/powerpoint/2010/main" val="3599168544"/>
      </p:ext>
    </p:extLst>
  </p:cSld>
  <p:clrMapOvr>
    <a:overrideClrMapping bg1="dk1" tx1="lt1" bg2="dk2" tx2="lt2" accent1="accent1" accent2="accent2" accent3="accent3" accent4="accent4" accent5="accent5" accent6="accent6" hlink="hlink" folHlink="folHlink"/>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D71962-B8C0-4EBF-BCC2-2E0D227AACE8}"/>
              </a:ext>
            </a:extLst>
          </p:cNvPr>
          <p:cNvSpPr>
            <a:spLocks noGrp="1"/>
          </p:cNvSpPr>
          <p:nvPr>
            <p:ph type="title"/>
          </p:nvPr>
        </p:nvSpPr>
        <p:spPr>
          <a:xfrm>
            <a:off x="1653363" y="365760"/>
            <a:ext cx="9367203" cy="1188720"/>
          </a:xfrm>
        </p:spPr>
        <p:txBody>
          <a:bodyPr>
            <a:normAutofit/>
          </a:bodyPr>
          <a:lstStyle/>
          <a:p>
            <a:r>
              <a:rPr lang="en-US" dirty="0"/>
              <a:t>15-min Group Discussion </a:t>
            </a:r>
          </a:p>
        </p:txBody>
      </p:sp>
      <p:sp>
        <p:nvSpPr>
          <p:cNvPr id="8" name="Freeform: Shape 7">
            <a:extLst>
              <a:ext uri="{FF2B5EF4-FFF2-40B4-BE49-F238E27FC236}">
                <a16:creationId xmlns:a16="http://schemas.microsoft.com/office/drawing/2014/main" id="{7CB4857B-ED7C-444D-9F04-2F885114A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764099" cy="1558212"/>
          </a:xfrm>
          <a:custGeom>
            <a:avLst/>
            <a:gdLst>
              <a:gd name="connsiteX0" fmla="*/ 0 w 1764099"/>
              <a:gd name="connsiteY0" fmla="*/ 0 h 1558212"/>
              <a:gd name="connsiteX1" fmla="*/ 1764099 w 1764099"/>
              <a:gd name="connsiteY1" fmla="*/ 0 h 1558212"/>
              <a:gd name="connsiteX2" fmla="*/ 1042087 w 1764099"/>
              <a:gd name="connsiteY2" fmla="*/ 1558212 h 1558212"/>
              <a:gd name="connsiteX3" fmla="*/ 0 w 1764099"/>
              <a:gd name="connsiteY3" fmla="*/ 1558212 h 1558212"/>
            </a:gdLst>
            <a:ahLst/>
            <a:cxnLst>
              <a:cxn ang="0">
                <a:pos x="connsiteX0" y="connsiteY0"/>
              </a:cxn>
              <a:cxn ang="0">
                <a:pos x="connsiteX1" y="connsiteY1"/>
              </a:cxn>
              <a:cxn ang="0">
                <a:pos x="connsiteX2" y="connsiteY2"/>
              </a:cxn>
              <a:cxn ang="0">
                <a:pos x="connsiteX3" y="connsiteY3"/>
              </a:cxn>
            </a:cxnLst>
            <a:rect l="l" t="t" r="r" b="b"/>
            <a:pathLst>
              <a:path w="1764099" h="1558212">
                <a:moveTo>
                  <a:pt x="0" y="0"/>
                </a:moveTo>
                <a:lnTo>
                  <a:pt x="1764099" y="0"/>
                </a:lnTo>
                <a:lnTo>
                  <a:pt x="1042087" y="1558212"/>
                </a:lnTo>
                <a:lnTo>
                  <a:pt x="0" y="155821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Freeform: Shape 9">
            <a:extLst>
              <a:ext uri="{FF2B5EF4-FFF2-40B4-BE49-F238E27FC236}">
                <a16:creationId xmlns:a16="http://schemas.microsoft.com/office/drawing/2014/main" id="{D18046FB-44EA-4FD8-A585-EA09A319B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691640"/>
            <a:ext cx="12191999" cy="5166360"/>
          </a:xfrm>
          <a:custGeom>
            <a:avLst/>
            <a:gdLst>
              <a:gd name="connsiteX0" fmla="*/ 0 w 12191999"/>
              <a:gd name="connsiteY0" fmla="*/ 0 h 5166360"/>
              <a:gd name="connsiteX1" fmla="*/ 1822388 w 12191999"/>
              <a:gd name="connsiteY1" fmla="*/ 0 h 5166360"/>
              <a:gd name="connsiteX2" fmla="*/ 6468290 w 12191999"/>
              <a:gd name="connsiteY2" fmla="*/ 0 h 5166360"/>
              <a:gd name="connsiteX3" fmla="*/ 7796394 w 12191999"/>
              <a:gd name="connsiteY3" fmla="*/ 0 h 5166360"/>
              <a:gd name="connsiteX4" fmla="*/ 8376834 w 12191999"/>
              <a:gd name="connsiteY4" fmla="*/ 0 h 5166360"/>
              <a:gd name="connsiteX5" fmla="*/ 9704938 w 12191999"/>
              <a:gd name="connsiteY5" fmla="*/ 0 h 5166360"/>
              <a:gd name="connsiteX6" fmla="*/ 9704938 w 12191999"/>
              <a:gd name="connsiteY6" fmla="*/ 2 h 5166360"/>
              <a:gd name="connsiteX7" fmla="*/ 10283456 w 12191999"/>
              <a:gd name="connsiteY7" fmla="*/ 2 h 5166360"/>
              <a:gd name="connsiteX8" fmla="*/ 10863897 w 12191999"/>
              <a:gd name="connsiteY8" fmla="*/ 2 h 5166360"/>
              <a:gd name="connsiteX9" fmla="*/ 12191999 w 12191999"/>
              <a:gd name="connsiteY9" fmla="*/ 2 h 5166360"/>
              <a:gd name="connsiteX10" fmla="*/ 12191999 w 12191999"/>
              <a:gd name="connsiteY10" fmla="*/ 5166360 h 5166360"/>
              <a:gd name="connsiteX11" fmla="*/ 0 w 12191999"/>
              <a:gd name="connsiteY11" fmla="*/ 5166360 h 5166360"/>
              <a:gd name="connsiteX12" fmla="*/ 0 w 12191999"/>
              <a:gd name="connsiteY12" fmla="*/ 2604436 h 5166360"/>
              <a:gd name="connsiteX13" fmla="*/ 862341 w 12191999"/>
              <a:gd name="connsiteY13" fmla="*/ 743371 h 5166360"/>
              <a:gd name="connsiteX14" fmla="*/ 0 w 12191999"/>
              <a:gd name="connsiteY14" fmla="*/ 743371 h 5166360"/>
              <a:gd name="connsiteX15" fmla="*/ 0 w 12191999"/>
              <a:gd name="connsiteY15" fmla="*/ 742508 h 5166360"/>
              <a:gd name="connsiteX16" fmla="*/ 92826 w 12191999"/>
              <a:gd name="connsiteY16" fmla="*/ 742508 h 5166360"/>
              <a:gd name="connsiteX17" fmla="*/ 406486 w 12191999"/>
              <a:gd name="connsiteY17" fmla="*/ 742508 h 5166360"/>
              <a:gd name="connsiteX18" fmla="*/ 406486 w 12191999"/>
              <a:gd name="connsiteY18" fmla="*/ 742507 h 5166360"/>
              <a:gd name="connsiteX19" fmla="*/ 862741 w 12191999"/>
              <a:gd name="connsiteY19" fmla="*/ 742507 h 5166360"/>
              <a:gd name="connsiteX20" fmla="*/ 1206388 w 12191999"/>
              <a:gd name="connsiteY20" fmla="*/ 864 h 5166360"/>
              <a:gd name="connsiteX21" fmla="*/ 748500 w 12191999"/>
              <a:gd name="connsiteY21" fmla="*/ 864 h 5166360"/>
              <a:gd name="connsiteX22" fmla="*/ 0 w 12191999"/>
              <a:gd name="connsiteY22" fmla="*/ 864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191999" h="5166360">
                <a:moveTo>
                  <a:pt x="0" y="0"/>
                </a:moveTo>
                <a:lnTo>
                  <a:pt x="1822388" y="0"/>
                </a:lnTo>
                <a:lnTo>
                  <a:pt x="6468290" y="0"/>
                </a:lnTo>
                <a:lnTo>
                  <a:pt x="7796394" y="0"/>
                </a:lnTo>
                <a:lnTo>
                  <a:pt x="8376834" y="0"/>
                </a:lnTo>
                <a:lnTo>
                  <a:pt x="9704938" y="0"/>
                </a:lnTo>
                <a:lnTo>
                  <a:pt x="9704938" y="2"/>
                </a:lnTo>
                <a:lnTo>
                  <a:pt x="10283456" y="2"/>
                </a:lnTo>
                <a:lnTo>
                  <a:pt x="10863897" y="2"/>
                </a:lnTo>
                <a:lnTo>
                  <a:pt x="12191999" y="2"/>
                </a:lnTo>
                <a:lnTo>
                  <a:pt x="12191999" y="5166360"/>
                </a:lnTo>
                <a:lnTo>
                  <a:pt x="0" y="5166360"/>
                </a:lnTo>
                <a:lnTo>
                  <a:pt x="0" y="2604436"/>
                </a:lnTo>
                <a:lnTo>
                  <a:pt x="862341" y="743371"/>
                </a:lnTo>
                <a:lnTo>
                  <a:pt x="0" y="743371"/>
                </a:lnTo>
                <a:lnTo>
                  <a:pt x="0" y="742508"/>
                </a:lnTo>
                <a:lnTo>
                  <a:pt x="92826" y="742508"/>
                </a:lnTo>
                <a:lnTo>
                  <a:pt x="406486" y="742508"/>
                </a:lnTo>
                <a:lnTo>
                  <a:pt x="406486" y="742507"/>
                </a:lnTo>
                <a:lnTo>
                  <a:pt x="862741" y="742507"/>
                </a:lnTo>
                <a:lnTo>
                  <a:pt x="1206388" y="864"/>
                </a:lnTo>
                <a:lnTo>
                  <a:pt x="748500" y="864"/>
                </a:lnTo>
                <a:lnTo>
                  <a:pt x="0" y="864"/>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479F5F2B-8B58-4140-AE6A-51F6C67B18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1641"/>
            <a:ext cx="971654" cy="2096979"/>
          </a:xfrm>
          <a:custGeom>
            <a:avLst/>
            <a:gdLst>
              <a:gd name="connsiteX0" fmla="*/ 0 w 971654"/>
              <a:gd name="connsiteY0" fmla="*/ 0 h 2096979"/>
              <a:gd name="connsiteX1" fmla="*/ 971654 w 971654"/>
              <a:gd name="connsiteY1" fmla="*/ 0 h 2096979"/>
              <a:gd name="connsiteX2" fmla="*/ 0 w 971654"/>
              <a:gd name="connsiteY2" fmla="*/ 2096979 h 2096979"/>
            </a:gdLst>
            <a:ahLst/>
            <a:cxnLst>
              <a:cxn ang="0">
                <a:pos x="connsiteX0" y="connsiteY0"/>
              </a:cxn>
              <a:cxn ang="0">
                <a:pos x="connsiteX1" y="connsiteY1"/>
              </a:cxn>
              <a:cxn ang="0">
                <a:pos x="connsiteX2" y="connsiteY2"/>
              </a:cxn>
            </a:cxnLst>
            <a:rect l="l" t="t" r="r" b="b"/>
            <a:pathLst>
              <a:path w="971654" h="2096979">
                <a:moveTo>
                  <a:pt x="0" y="0"/>
                </a:moveTo>
                <a:lnTo>
                  <a:pt x="971654" y="0"/>
                </a:lnTo>
                <a:lnTo>
                  <a:pt x="0" y="2096979"/>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43776591-51FE-4329-937A-0746DCA3848B}"/>
              </a:ext>
            </a:extLst>
          </p:cNvPr>
          <p:cNvSpPr>
            <a:spLocks noGrp="1"/>
          </p:cNvSpPr>
          <p:nvPr>
            <p:ph idx="1"/>
          </p:nvPr>
        </p:nvSpPr>
        <p:spPr>
          <a:xfrm>
            <a:off x="1653363" y="2176272"/>
            <a:ext cx="9367204" cy="4041648"/>
          </a:xfrm>
        </p:spPr>
        <p:txBody>
          <a:bodyPr anchor="t">
            <a:normAutofit/>
          </a:bodyPr>
          <a:lstStyle/>
          <a:p>
            <a:r>
              <a:rPr lang="en-US" sz="2400"/>
              <a:t>PA #4: Design a questionnaire</a:t>
            </a:r>
          </a:p>
          <a:p>
            <a:r>
              <a:rPr lang="en-US" sz="2400"/>
              <a:t>Sign-up Sheet</a:t>
            </a:r>
          </a:p>
          <a:p>
            <a:r>
              <a:rPr lang="en-US" sz="2400"/>
              <a:t>Questionnaire Tip</a:t>
            </a:r>
          </a:p>
          <a:p>
            <a:r>
              <a:rPr lang="en-US" sz="2400"/>
              <a:t>Items to be submitted</a:t>
            </a:r>
          </a:p>
        </p:txBody>
      </p:sp>
    </p:spTree>
    <p:extLst>
      <p:ext uri="{BB962C8B-B14F-4D97-AF65-F5344CB8AC3E}">
        <p14:creationId xmlns:p14="http://schemas.microsoft.com/office/powerpoint/2010/main" val="16330306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008C23B-8E1D-474B-BF31-73D659BC6372}"/>
              </a:ext>
            </a:extLst>
          </p:cNvPr>
          <p:cNvSpPr>
            <a:spLocks noGrp="1"/>
          </p:cNvSpPr>
          <p:nvPr>
            <p:ph type="title"/>
          </p:nvPr>
        </p:nvSpPr>
        <p:spPr>
          <a:xfrm>
            <a:off x="841248" y="548640"/>
            <a:ext cx="3600860" cy="5431536"/>
          </a:xfrm>
        </p:spPr>
        <p:txBody>
          <a:bodyPr>
            <a:normAutofit/>
          </a:bodyPr>
          <a:lstStyle/>
          <a:p>
            <a:r>
              <a:rPr lang="en-US" sz="5400"/>
              <a:t>iClicker Question</a:t>
            </a:r>
          </a:p>
        </p:txBody>
      </p:sp>
      <p:sp>
        <p:nvSpPr>
          <p:cNvPr id="10"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3643000-4FC2-43A4-99D7-B55BD5081B10}"/>
              </a:ext>
            </a:extLst>
          </p:cNvPr>
          <p:cNvSpPr>
            <a:spLocks noGrp="1"/>
          </p:cNvSpPr>
          <p:nvPr>
            <p:ph idx="1"/>
          </p:nvPr>
        </p:nvSpPr>
        <p:spPr>
          <a:xfrm>
            <a:off x="5126418" y="552091"/>
            <a:ext cx="6224335" cy="5431536"/>
          </a:xfrm>
        </p:spPr>
        <p:txBody>
          <a:bodyPr anchor="ctr">
            <a:normAutofit/>
          </a:bodyPr>
          <a:lstStyle/>
          <a:p>
            <a:pPr marL="0" indent="0">
              <a:buNone/>
            </a:pPr>
            <a:r>
              <a:rPr lang="en-US" sz="2200"/>
              <a:t>Why do we need to implement disguised observation?</a:t>
            </a:r>
          </a:p>
          <a:p>
            <a:pPr marL="514350" indent="-514350">
              <a:buFont typeface="+mj-lt"/>
              <a:buAutoNum type="alphaUcPeriod"/>
            </a:pPr>
            <a:r>
              <a:rPr lang="en-US" sz="2200"/>
              <a:t>To avoid desirability bias </a:t>
            </a:r>
          </a:p>
          <a:p>
            <a:pPr marL="514350" indent="-514350">
              <a:buFont typeface="+mj-lt"/>
              <a:buAutoNum type="alphaUcPeriod"/>
            </a:pPr>
            <a:r>
              <a:rPr lang="en-US" sz="2200"/>
              <a:t>To avoid asking respondents for their consent</a:t>
            </a:r>
          </a:p>
          <a:p>
            <a:pPr marL="514350" indent="-514350">
              <a:buFont typeface="+mj-lt"/>
              <a:buAutoNum type="alphaUcPeriod"/>
            </a:pPr>
            <a:r>
              <a:rPr lang="en-US" sz="2200"/>
              <a:t>Both A and B</a:t>
            </a:r>
          </a:p>
        </p:txBody>
      </p:sp>
    </p:spTree>
    <p:extLst>
      <p:ext uri="{BB962C8B-B14F-4D97-AF65-F5344CB8AC3E}">
        <p14:creationId xmlns:p14="http://schemas.microsoft.com/office/powerpoint/2010/main" val="180096505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1CD4E8-BA7F-46B8-92DF-B2B6F78E6BBD}"/>
              </a:ext>
            </a:extLst>
          </p:cNvPr>
          <p:cNvSpPr>
            <a:spLocks noGrp="1"/>
          </p:cNvSpPr>
          <p:nvPr>
            <p:ph type="title"/>
          </p:nvPr>
        </p:nvSpPr>
        <p:spPr/>
        <p:txBody>
          <a:bodyPr/>
          <a:lstStyle/>
          <a:p>
            <a:r>
              <a:rPr lang="en-US" dirty="0"/>
              <a:t>5-min snippet</a:t>
            </a:r>
          </a:p>
        </p:txBody>
      </p:sp>
      <p:sp>
        <p:nvSpPr>
          <p:cNvPr id="3" name="Content Placeholder 2">
            <a:extLst>
              <a:ext uri="{FF2B5EF4-FFF2-40B4-BE49-F238E27FC236}">
                <a16:creationId xmlns:a16="http://schemas.microsoft.com/office/drawing/2014/main" id="{45702B14-99B3-4887-9D5A-55798ACDED6F}"/>
              </a:ext>
            </a:extLst>
          </p:cNvPr>
          <p:cNvSpPr>
            <a:spLocks noGrp="1"/>
          </p:cNvSpPr>
          <p:nvPr>
            <p:ph idx="1"/>
          </p:nvPr>
        </p:nvSpPr>
        <p:spPr/>
        <p:txBody>
          <a:bodyPr/>
          <a:lstStyle/>
          <a:p>
            <a:pPr marL="0" indent="0">
              <a:buNone/>
            </a:pPr>
            <a:r>
              <a:rPr lang="en-US" dirty="0"/>
              <a:t>Simple Machine Learning</a:t>
            </a:r>
          </a:p>
          <a:p>
            <a:r>
              <a:rPr lang="en-US" dirty="0"/>
              <a:t>Search strategy </a:t>
            </a:r>
          </a:p>
          <a:p>
            <a:r>
              <a:rPr lang="en-US" dirty="0"/>
              <a:t>Evolutionary strategy </a:t>
            </a:r>
          </a:p>
        </p:txBody>
      </p:sp>
      <p:pic>
        <p:nvPicPr>
          <p:cNvPr id="1026" name="Picture 2" descr="What is Machine Learning? – Towards AI — The Best of Tech, Science, and  Engineering">
            <a:extLst>
              <a:ext uri="{FF2B5EF4-FFF2-40B4-BE49-F238E27FC236}">
                <a16:creationId xmlns:a16="http://schemas.microsoft.com/office/drawing/2014/main" id="{43E2BA5D-9815-447F-98B8-16FB9FB2ED45}"/>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3256547" y="3429000"/>
            <a:ext cx="5678906" cy="319290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Machine Learning GIFs - Get the best GIF on GIPHY">
            <a:extLst>
              <a:ext uri="{FF2B5EF4-FFF2-40B4-BE49-F238E27FC236}">
                <a16:creationId xmlns:a16="http://schemas.microsoft.com/office/drawing/2014/main" id="{3829A86D-8CF4-4639-BDC4-22D2600C99AB}"/>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6781800" y="472282"/>
            <a:ext cx="4572000" cy="2571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38398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008C23B-8E1D-474B-BF31-73D659BC6372}"/>
              </a:ext>
            </a:extLst>
          </p:cNvPr>
          <p:cNvSpPr>
            <a:spLocks noGrp="1"/>
          </p:cNvSpPr>
          <p:nvPr>
            <p:ph type="title"/>
          </p:nvPr>
        </p:nvSpPr>
        <p:spPr>
          <a:xfrm>
            <a:off x="686834" y="1153572"/>
            <a:ext cx="3200400" cy="4461163"/>
          </a:xfrm>
        </p:spPr>
        <p:txBody>
          <a:bodyPr>
            <a:normAutofit/>
          </a:bodyPr>
          <a:lstStyle/>
          <a:p>
            <a:r>
              <a:rPr lang="en-US">
                <a:solidFill>
                  <a:srgbClr val="FFFFFF"/>
                </a:solidFill>
              </a:rPr>
              <a:t>iClicker Question</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E3643000-4FC2-43A4-99D7-B55BD5081B10}"/>
              </a:ext>
            </a:extLst>
          </p:cNvPr>
          <p:cNvSpPr>
            <a:spLocks noGrp="1"/>
          </p:cNvSpPr>
          <p:nvPr>
            <p:ph idx="1"/>
          </p:nvPr>
        </p:nvSpPr>
        <p:spPr>
          <a:xfrm>
            <a:off x="4447308" y="591344"/>
            <a:ext cx="6906491" cy="5585619"/>
          </a:xfrm>
        </p:spPr>
        <p:txBody>
          <a:bodyPr anchor="ctr">
            <a:normAutofit/>
          </a:bodyPr>
          <a:lstStyle/>
          <a:p>
            <a:pPr marL="0" indent="0">
              <a:buNone/>
            </a:pPr>
            <a:r>
              <a:rPr lang="en-US" dirty="0"/>
              <a:t>It’s okay to use disguised observation or disguised communication and we don’t need to debrief afterward so that we can collect accurate data without desirability bias. </a:t>
            </a:r>
          </a:p>
          <a:p>
            <a:pPr marL="514350" indent="-514350">
              <a:buFont typeface="+mj-lt"/>
              <a:buAutoNum type="alphaUcPeriod"/>
            </a:pPr>
            <a:r>
              <a:rPr lang="en-US" dirty="0"/>
              <a:t>Agree</a:t>
            </a:r>
          </a:p>
          <a:p>
            <a:pPr marL="514350" indent="-514350">
              <a:buFont typeface="+mj-lt"/>
              <a:buAutoNum type="alphaUcPeriod"/>
            </a:pPr>
            <a:r>
              <a:rPr lang="en-US" dirty="0"/>
              <a:t>Disagree</a:t>
            </a:r>
          </a:p>
        </p:txBody>
      </p:sp>
    </p:spTree>
    <p:extLst>
      <p:ext uri="{BB962C8B-B14F-4D97-AF65-F5344CB8AC3E}">
        <p14:creationId xmlns:p14="http://schemas.microsoft.com/office/powerpoint/2010/main" val="11746631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08C23B-8E1D-474B-BF31-73D659BC6372}"/>
              </a:ext>
            </a:extLst>
          </p:cNvPr>
          <p:cNvSpPr>
            <a:spLocks noGrp="1"/>
          </p:cNvSpPr>
          <p:nvPr>
            <p:ph type="title"/>
          </p:nvPr>
        </p:nvSpPr>
        <p:spPr>
          <a:xfrm>
            <a:off x="4965430" y="629268"/>
            <a:ext cx="6586491" cy="1286160"/>
          </a:xfrm>
        </p:spPr>
        <p:txBody>
          <a:bodyPr anchor="b">
            <a:normAutofit/>
          </a:bodyPr>
          <a:lstStyle/>
          <a:p>
            <a:r>
              <a:rPr lang="en-US" dirty="0"/>
              <a:t>iClicker Question</a:t>
            </a:r>
          </a:p>
        </p:txBody>
      </p:sp>
      <p:sp>
        <p:nvSpPr>
          <p:cNvPr id="3" name="Content Placeholder 2">
            <a:extLst>
              <a:ext uri="{FF2B5EF4-FFF2-40B4-BE49-F238E27FC236}">
                <a16:creationId xmlns:a16="http://schemas.microsoft.com/office/drawing/2014/main" id="{E3643000-4FC2-43A4-99D7-B55BD5081B10}"/>
              </a:ext>
            </a:extLst>
          </p:cNvPr>
          <p:cNvSpPr>
            <a:spLocks noGrp="1"/>
          </p:cNvSpPr>
          <p:nvPr>
            <p:ph idx="1"/>
          </p:nvPr>
        </p:nvSpPr>
        <p:spPr>
          <a:xfrm>
            <a:off x="4965431" y="2438400"/>
            <a:ext cx="6586489" cy="3785419"/>
          </a:xfrm>
        </p:spPr>
        <p:txBody>
          <a:bodyPr>
            <a:normAutofit/>
          </a:bodyPr>
          <a:lstStyle/>
          <a:p>
            <a:pPr marL="0" indent="0">
              <a:buNone/>
            </a:pPr>
            <a:r>
              <a:rPr lang="en-US" sz="2000" dirty="0"/>
              <a:t>What is the trade-off between personal Interviews and mail/online surveys?</a:t>
            </a:r>
          </a:p>
          <a:p>
            <a:pPr marL="514350" indent="-514350">
              <a:buAutoNum type="alphaUcPeriod"/>
            </a:pPr>
            <a:r>
              <a:rPr lang="en-US" sz="2000" dirty="0"/>
              <a:t>Flexibility vs. interviewer bias</a:t>
            </a:r>
          </a:p>
          <a:p>
            <a:pPr marL="514350" indent="-514350">
              <a:buAutoNum type="alphaUcPeriod"/>
            </a:pPr>
            <a:r>
              <a:rPr lang="en-US" sz="2000" dirty="0"/>
              <a:t>Response rate vs. Cost</a:t>
            </a:r>
          </a:p>
          <a:p>
            <a:pPr marL="514350" indent="-514350">
              <a:buAutoNum type="alphaUcPeriod"/>
            </a:pPr>
            <a:r>
              <a:rPr lang="en-US" sz="2000" dirty="0"/>
              <a:t>Both A and B</a:t>
            </a:r>
          </a:p>
        </p:txBody>
      </p:sp>
      <p:pic>
        <p:nvPicPr>
          <p:cNvPr id="5" name="Picture 4" descr="Question mark on green pastel background">
            <a:extLst>
              <a:ext uri="{FF2B5EF4-FFF2-40B4-BE49-F238E27FC236}">
                <a16:creationId xmlns:a16="http://schemas.microsoft.com/office/drawing/2014/main" id="{64828360-0133-42D8-AE81-3942A36F5BAD}"/>
              </a:ext>
            </a:extLst>
          </p:cNvPr>
          <p:cNvPicPr>
            <a:picLocks noChangeAspect="1"/>
          </p:cNvPicPr>
          <p:nvPr/>
        </p:nvPicPr>
        <p:blipFill rotWithShape="1">
          <a:blip r:embed="rId2"/>
          <a:srcRect l="44648" r="4656"/>
          <a:stretch/>
        </p:blipFill>
        <p:spPr>
          <a:xfrm>
            <a:off x="20" y="10"/>
            <a:ext cx="4635571" cy="6857990"/>
          </a:xfrm>
          <a:prstGeom prst="rect">
            <a:avLst/>
          </a:prstGeom>
          <a:effectLst/>
        </p:spPr>
      </p:pic>
      <p:cxnSp>
        <p:nvCxnSpPr>
          <p:cNvPr id="9" name="Straight Connector 8">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58919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389942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2" name="Rectangle 70">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C3585F9-1564-47B3-AE77-213D9B432350}"/>
              </a:ext>
            </a:extLst>
          </p:cNvPr>
          <p:cNvSpPr>
            <a:spLocks noGrp="1"/>
          </p:cNvSpPr>
          <p:nvPr>
            <p:ph type="title"/>
          </p:nvPr>
        </p:nvSpPr>
        <p:spPr>
          <a:xfrm>
            <a:off x="572493" y="238539"/>
            <a:ext cx="11018520" cy="1434415"/>
          </a:xfrm>
        </p:spPr>
        <p:txBody>
          <a:bodyPr anchor="b">
            <a:normAutofit/>
          </a:bodyPr>
          <a:lstStyle/>
          <a:p>
            <a:r>
              <a:rPr lang="en-US" sz="5400"/>
              <a:t>iClicker Question</a:t>
            </a:r>
          </a:p>
        </p:txBody>
      </p:sp>
      <p:sp>
        <p:nvSpPr>
          <p:cNvPr id="2053"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B4381A0-F5F7-4A65-B6F1-1E4D8A3F82C5}"/>
              </a:ext>
            </a:extLst>
          </p:cNvPr>
          <p:cNvSpPr>
            <a:spLocks noGrp="1"/>
          </p:cNvSpPr>
          <p:nvPr>
            <p:ph idx="1"/>
          </p:nvPr>
        </p:nvSpPr>
        <p:spPr>
          <a:xfrm>
            <a:off x="572493" y="2071316"/>
            <a:ext cx="6713552" cy="4119172"/>
          </a:xfrm>
        </p:spPr>
        <p:txBody>
          <a:bodyPr anchor="t">
            <a:normAutofit/>
          </a:bodyPr>
          <a:lstStyle/>
          <a:p>
            <a:pPr marL="0" indent="0">
              <a:buNone/>
            </a:pPr>
            <a:r>
              <a:rPr lang="en-US" sz="2200"/>
              <a:t>From the Fire Simulation, we see that it’s bad to have prescribed burning (to reduce density).</a:t>
            </a:r>
          </a:p>
          <a:p>
            <a:pPr marL="514350" indent="-514350">
              <a:buFont typeface="+mj-lt"/>
              <a:buAutoNum type="alphaUcPeriod"/>
            </a:pPr>
            <a:r>
              <a:rPr lang="en-US" sz="2200"/>
              <a:t>TRUE</a:t>
            </a:r>
          </a:p>
          <a:p>
            <a:pPr marL="514350" indent="-514350">
              <a:buFont typeface="+mj-lt"/>
              <a:buAutoNum type="alphaUcPeriod"/>
            </a:pPr>
            <a:r>
              <a:rPr lang="en-US" sz="2200"/>
              <a:t>FALSE</a:t>
            </a:r>
          </a:p>
        </p:txBody>
      </p:sp>
      <p:pic>
        <p:nvPicPr>
          <p:cNvPr id="2050" name="Picture 2" descr="Forest Fire Model with Fire Propagation (NetLogo) While the spread of... |  Download Scientific Diagram">
            <a:extLst>
              <a:ext uri="{FF2B5EF4-FFF2-40B4-BE49-F238E27FC236}">
                <a16:creationId xmlns:a16="http://schemas.microsoft.com/office/drawing/2014/main" id="{9DE28ED5-DE18-4070-9EED-5D7D6390572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1266" b="6"/>
          <a:stretch/>
        </p:blipFill>
        <p:spPr bwMode="auto">
          <a:xfrm>
            <a:off x="7675658" y="2093976"/>
            <a:ext cx="3941064" cy="40965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99784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DB9912A-AC24-4E09-864B-FF467FC7E184}"/>
              </a:ext>
            </a:extLst>
          </p:cNvPr>
          <p:cNvSpPr>
            <a:spLocks noGrp="1"/>
          </p:cNvSpPr>
          <p:nvPr>
            <p:ph type="title"/>
          </p:nvPr>
        </p:nvSpPr>
        <p:spPr>
          <a:xfrm>
            <a:off x="5297762" y="329184"/>
            <a:ext cx="6251110" cy="1783080"/>
          </a:xfrm>
        </p:spPr>
        <p:txBody>
          <a:bodyPr anchor="b">
            <a:normAutofit/>
          </a:bodyPr>
          <a:lstStyle/>
          <a:p>
            <a:r>
              <a:rPr lang="en-US" sz="5400"/>
              <a:t>Recap Last Class</a:t>
            </a:r>
          </a:p>
        </p:txBody>
      </p:sp>
      <p:pic>
        <p:nvPicPr>
          <p:cNvPr id="5" name="Picture 4" descr="Glasses on top of a book">
            <a:extLst>
              <a:ext uri="{FF2B5EF4-FFF2-40B4-BE49-F238E27FC236}">
                <a16:creationId xmlns:a16="http://schemas.microsoft.com/office/drawing/2014/main" id="{C0702435-50F7-44FA-9798-5F2515DCCB47}"/>
              </a:ext>
            </a:extLst>
          </p:cNvPr>
          <p:cNvPicPr>
            <a:picLocks noChangeAspect="1"/>
          </p:cNvPicPr>
          <p:nvPr/>
        </p:nvPicPr>
        <p:blipFill rotWithShape="1">
          <a:blip r:embed="rId3"/>
          <a:srcRect l="14838" r="40170" b="-1"/>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1"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96684BC-BE01-43EF-99EF-82FFCDC17C63}"/>
              </a:ext>
            </a:extLst>
          </p:cNvPr>
          <p:cNvSpPr>
            <a:spLocks noGrp="1"/>
          </p:cNvSpPr>
          <p:nvPr>
            <p:ph idx="1"/>
          </p:nvPr>
        </p:nvSpPr>
        <p:spPr>
          <a:xfrm>
            <a:off x="5297762" y="2706624"/>
            <a:ext cx="6251110" cy="3483864"/>
          </a:xfrm>
        </p:spPr>
        <p:txBody>
          <a:bodyPr>
            <a:normAutofit/>
          </a:bodyPr>
          <a:lstStyle/>
          <a:p>
            <a:r>
              <a:rPr lang="en-US" sz="1900"/>
              <a:t>Chapter 9: Types of Primary Data</a:t>
            </a:r>
          </a:p>
          <a:p>
            <a:r>
              <a:rPr lang="en-US" sz="1900"/>
              <a:t>Chapter 10: Observation </a:t>
            </a:r>
          </a:p>
          <a:p>
            <a:pPr lvl="1"/>
            <a:r>
              <a:rPr lang="en-US" sz="1900"/>
              <a:t>Degree of structure </a:t>
            </a:r>
          </a:p>
          <a:p>
            <a:pPr lvl="1"/>
            <a:r>
              <a:rPr lang="en-US" sz="1900"/>
              <a:t>Degree of Disguise </a:t>
            </a:r>
          </a:p>
          <a:p>
            <a:pPr lvl="1"/>
            <a:r>
              <a:rPr lang="en-US" sz="1900"/>
              <a:t>Setting </a:t>
            </a:r>
          </a:p>
          <a:p>
            <a:pPr lvl="1"/>
            <a:r>
              <a:rPr lang="en-US" sz="1900"/>
              <a:t>Method of Administration  </a:t>
            </a:r>
          </a:p>
          <a:p>
            <a:r>
              <a:rPr lang="en-US" sz="1900"/>
              <a:t>Chapter 11: Communication </a:t>
            </a:r>
          </a:p>
          <a:p>
            <a:pPr lvl="1"/>
            <a:r>
              <a:rPr lang="en-US" sz="1900"/>
              <a:t>Degree of Structure </a:t>
            </a:r>
          </a:p>
          <a:p>
            <a:pPr lvl="1"/>
            <a:r>
              <a:rPr lang="en-US" sz="1900"/>
              <a:t>Degree of Disguise </a:t>
            </a:r>
          </a:p>
          <a:p>
            <a:pPr lvl="1"/>
            <a:r>
              <a:rPr lang="en-US" sz="1900"/>
              <a:t>Method of Administration </a:t>
            </a:r>
          </a:p>
        </p:txBody>
      </p:sp>
    </p:spTree>
    <p:extLst>
      <p:ext uri="{BB962C8B-B14F-4D97-AF65-F5344CB8AC3E}">
        <p14:creationId xmlns:p14="http://schemas.microsoft.com/office/powerpoint/2010/main" val="9880543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3C536C7-26C2-4DB3-9596-93568169ABB6}"/>
              </a:ext>
            </a:extLst>
          </p:cNvPr>
          <p:cNvSpPr>
            <a:spLocks noGrp="1"/>
          </p:cNvSpPr>
          <p:nvPr>
            <p:ph type="title"/>
          </p:nvPr>
        </p:nvSpPr>
        <p:spPr>
          <a:xfrm>
            <a:off x="838200" y="1641752"/>
            <a:ext cx="4391025" cy="1323439"/>
          </a:xfrm>
        </p:spPr>
        <p:txBody>
          <a:bodyPr anchor="t">
            <a:normAutofit/>
          </a:bodyPr>
          <a:lstStyle/>
          <a:p>
            <a:r>
              <a:rPr lang="en-US" sz="4000">
                <a:solidFill>
                  <a:schemeClr val="bg1"/>
                </a:solidFill>
              </a:rPr>
              <a:t>Fraud Detection</a:t>
            </a:r>
          </a:p>
        </p:txBody>
      </p:sp>
      <p:sp>
        <p:nvSpPr>
          <p:cNvPr id="3" name="Content Placeholder 2">
            <a:extLst>
              <a:ext uri="{FF2B5EF4-FFF2-40B4-BE49-F238E27FC236}">
                <a16:creationId xmlns:a16="http://schemas.microsoft.com/office/drawing/2014/main" id="{1C361142-4C0A-439C-9E42-74AC1B42C33F}"/>
              </a:ext>
            </a:extLst>
          </p:cNvPr>
          <p:cNvSpPr>
            <a:spLocks noGrp="1"/>
          </p:cNvSpPr>
          <p:nvPr>
            <p:ph idx="1"/>
          </p:nvPr>
        </p:nvSpPr>
        <p:spPr>
          <a:xfrm>
            <a:off x="838200" y="3146400"/>
            <a:ext cx="4391025" cy="2454300"/>
          </a:xfrm>
        </p:spPr>
        <p:txBody>
          <a:bodyPr>
            <a:normAutofit/>
          </a:bodyPr>
          <a:lstStyle/>
          <a:p>
            <a:r>
              <a:rPr lang="en-US" sz="2400">
                <a:solidFill>
                  <a:schemeClr val="bg1">
                    <a:alpha val="80000"/>
                  </a:schemeClr>
                </a:solidFill>
              </a:rPr>
              <a:t>Benford’s law</a:t>
            </a:r>
          </a:p>
          <a:p>
            <a:r>
              <a:rPr lang="en-US" sz="2400">
                <a:solidFill>
                  <a:schemeClr val="bg1">
                    <a:alpha val="80000"/>
                  </a:schemeClr>
                </a:solidFill>
              </a:rPr>
              <a:t>Gap analysis</a:t>
            </a:r>
          </a:p>
          <a:p>
            <a:r>
              <a:rPr lang="en-US" sz="2400">
                <a:solidFill>
                  <a:schemeClr val="bg1">
                    <a:alpha val="80000"/>
                  </a:schemeClr>
                </a:solidFill>
              </a:rPr>
              <a:t>Matching algorithm </a:t>
            </a:r>
          </a:p>
          <a:p>
            <a:endParaRPr lang="en-US" sz="2400">
              <a:solidFill>
                <a:schemeClr val="bg1">
                  <a:alpha val="80000"/>
                </a:schemeClr>
              </a:solidFill>
            </a:endParaRPr>
          </a:p>
        </p:txBody>
      </p:sp>
      <p:pic>
        <p:nvPicPr>
          <p:cNvPr id="5" name="Picture 4" descr="A picture containing graphical user interface&#10;&#10;Description automatically generated">
            <a:extLst>
              <a:ext uri="{FF2B5EF4-FFF2-40B4-BE49-F238E27FC236}">
                <a16:creationId xmlns:a16="http://schemas.microsoft.com/office/drawing/2014/main" id="{29D7DF1F-F01E-4C9C-8A46-CDB7B5D46111}"/>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6095999" y="1844348"/>
            <a:ext cx="5260976" cy="3130280"/>
          </a:xfrm>
          <a:prstGeom prst="rect">
            <a:avLst/>
          </a:prstGeom>
        </p:spPr>
      </p:pic>
    </p:spTree>
    <p:extLst>
      <p:ext uri="{BB962C8B-B14F-4D97-AF65-F5344CB8AC3E}">
        <p14:creationId xmlns:p14="http://schemas.microsoft.com/office/powerpoint/2010/main" val="360241528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44781794_Research presentation_RVA_v3" id="{DF2794B4-2314-4F87-8639-5DCB9EEE28EE}" vid="{3B969E49-204F-4FF6-BD10-D26195B8D4D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2AB02E3-5ADF-4BF0-9C1B-35CDF3FE95B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3C7D9E6-B0D9-433E-BD46-EB60F64F4DA8}">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5CA875DA-F9FD-4F83-A049-3B1027B542D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Research presentation</Template>
  <TotalTime>2054</TotalTime>
  <Words>2446</Words>
  <Application>Microsoft Office PowerPoint</Application>
  <PresentationFormat>Widescreen</PresentationFormat>
  <Paragraphs>265</Paragraphs>
  <Slides>40</Slides>
  <Notes>23</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40</vt:i4>
      </vt:variant>
    </vt:vector>
  </HeadingPairs>
  <TitlesOfParts>
    <vt:vector size="45" baseType="lpstr">
      <vt:lpstr>Arial</vt:lpstr>
      <vt:lpstr>Calibri</vt:lpstr>
      <vt:lpstr>Calibri Light</vt:lpstr>
      <vt:lpstr>Franklin Gothic Book</vt:lpstr>
      <vt:lpstr>Office Theme</vt:lpstr>
      <vt:lpstr>Here we go</vt:lpstr>
      <vt:lpstr>Asking Goods Questions</vt:lpstr>
      <vt:lpstr>iClicker Question</vt:lpstr>
      <vt:lpstr>iClicker Question</vt:lpstr>
      <vt:lpstr>iClicker Question</vt:lpstr>
      <vt:lpstr>iClicker Question</vt:lpstr>
      <vt:lpstr>iClicker Question</vt:lpstr>
      <vt:lpstr>Recap Last Class</vt:lpstr>
      <vt:lpstr>Fraud Detection</vt:lpstr>
      <vt:lpstr>Dishonesty in dishonest paper</vt:lpstr>
      <vt:lpstr>Learning Objectives</vt:lpstr>
      <vt:lpstr>Measurement</vt:lpstr>
      <vt:lpstr>Measurement</vt:lpstr>
      <vt:lpstr>Measurement</vt:lpstr>
      <vt:lpstr>Measurement</vt:lpstr>
      <vt:lpstr>Why the Level of a Measurement Scale Important</vt:lpstr>
      <vt:lpstr>Measuring Attitudes and Other Unobservable Concepts</vt:lpstr>
      <vt:lpstr>Three General Types of Self-Report Attitude Scales</vt:lpstr>
      <vt:lpstr>Itemized-Rating Scales</vt:lpstr>
      <vt:lpstr>Summated-ratings Scale</vt:lpstr>
      <vt:lpstr>Semantic-differential Scale </vt:lpstr>
      <vt:lpstr>Snake Diagram</vt:lpstr>
      <vt:lpstr>Graphic-Ratings Scales</vt:lpstr>
      <vt:lpstr>Comparative-Rating Scales</vt:lpstr>
      <vt:lpstr>Constant-sum Method</vt:lpstr>
      <vt:lpstr>Other Considerations in Designing Scales</vt:lpstr>
      <vt:lpstr>Establishing the Validity and Reliability of Measures </vt:lpstr>
      <vt:lpstr>Error</vt:lpstr>
      <vt:lpstr>Difference between Random and Systematic Error </vt:lpstr>
      <vt:lpstr>Reliability</vt:lpstr>
      <vt:lpstr>Validity</vt:lpstr>
      <vt:lpstr>Validity </vt:lpstr>
      <vt:lpstr>Reliability vs. Validity</vt:lpstr>
      <vt:lpstr>Reliability vs. Validity </vt:lpstr>
      <vt:lpstr>Questions</vt:lpstr>
      <vt:lpstr>Recap</vt:lpstr>
      <vt:lpstr>Qualtrics Homework</vt:lpstr>
      <vt:lpstr>Discussion Case #4</vt:lpstr>
      <vt:lpstr>15-min Group Discussion </vt:lpstr>
      <vt:lpstr>5-min snippet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Asking Goods Questions</dc:title>
  <dc:creator>Nguyen, Mike (MU-Student)</dc:creator>
  <cp:lastModifiedBy>Nguyen, Mike (MU-Student)</cp:lastModifiedBy>
  <cp:revision>24</cp:revision>
  <dcterms:created xsi:type="dcterms:W3CDTF">2021-07-08T01:46:38Z</dcterms:created>
  <dcterms:modified xsi:type="dcterms:W3CDTF">2022-02-16T15:20:05Z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